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50" r:id="rId2"/>
  </p:sldMasterIdLst>
  <p:notesMasterIdLst>
    <p:notesMasterId r:id="rId60"/>
  </p:notesMasterIdLst>
  <p:sldIdLst>
    <p:sldId id="256" r:id="rId3"/>
    <p:sldId id="258" r:id="rId4"/>
    <p:sldId id="259" r:id="rId5"/>
    <p:sldId id="260" r:id="rId6"/>
    <p:sldId id="325" r:id="rId7"/>
    <p:sldId id="261" r:id="rId8"/>
    <p:sldId id="262" r:id="rId9"/>
    <p:sldId id="263" r:id="rId10"/>
    <p:sldId id="264" r:id="rId11"/>
    <p:sldId id="266" r:id="rId12"/>
    <p:sldId id="319" r:id="rId13"/>
    <p:sldId id="267" r:id="rId14"/>
    <p:sldId id="268" r:id="rId15"/>
    <p:sldId id="269" r:id="rId16"/>
    <p:sldId id="271" r:id="rId17"/>
    <p:sldId id="320" r:id="rId18"/>
    <p:sldId id="315" r:id="rId19"/>
    <p:sldId id="326" r:id="rId20"/>
    <p:sldId id="327" r:id="rId21"/>
    <p:sldId id="321" r:id="rId22"/>
    <p:sldId id="310" r:id="rId23"/>
    <p:sldId id="322" r:id="rId24"/>
    <p:sldId id="312" r:id="rId25"/>
    <p:sldId id="313" r:id="rId26"/>
    <p:sldId id="314" r:id="rId27"/>
    <p:sldId id="276" r:id="rId28"/>
    <p:sldId id="277" r:id="rId29"/>
    <p:sldId id="316" r:id="rId30"/>
    <p:sldId id="278" r:id="rId31"/>
    <p:sldId id="279" r:id="rId32"/>
    <p:sldId id="280" r:id="rId33"/>
    <p:sldId id="281" r:id="rId34"/>
    <p:sldId id="324" r:id="rId35"/>
    <p:sldId id="282" r:id="rId36"/>
    <p:sldId id="283" r:id="rId37"/>
    <p:sldId id="284"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17" r:id="rId55"/>
    <p:sldId id="318" r:id="rId56"/>
    <p:sldId id="307" r:id="rId57"/>
    <p:sldId id="308" r:id="rId58"/>
    <p:sldId id="309" r:id="rId5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2" d="100"/>
          <a:sy n="142" d="100"/>
        </p:scale>
        <p:origin x="714" y="12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9T10:06:35.905"/>
    </inkml:context>
    <inkml:brush xml:id="br0">
      <inkml:brushProperty name="width" value="0.05" units="cm"/>
      <inkml:brushProperty name="height" value="0.05" units="cm"/>
    </inkml:brush>
  </inkml:definitions>
  <inkml:trace contextRef="#ctx0" brushRef="#br0">0 1 7666,'0'0'0,"0"0"0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9T10:06:36.174"/>
    </inkml:context>
    <inkml:brush xml:id="br0">
      <inkml:brushProperty name="width" value="0.05" units="cm"/>
      <inkml:brushProperty name="height" value="0.05" units="cm"/>
    </inkml:brush>
  </inkml:definitions>
  <inkml:trace contextRef="#ctx0" brushRef="#br0">0 0 800,'0'0'0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9T10:06:35.905"/>
    </inkml:context>
    <inkml:brush xml:id="br0">
      <inkml:brushProperty name="width" value="0.05" units="cm"/>
      <inkml:brushProperty name="height" value="0.05" units="cm"/>
    </inkml:brush>
  </inkml:definitions>
  <inkml:trace contextRef="#ctx0" brushRef="#br0">0 1 7666,'0'0'0,"0"0"0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9T10:06:36.174"/>
    </inkml:context>
    <inkml:brush xml:id="br0">
      <inkml:brushProperty name="width" value="0.05" units="cm"/>
      <inkml:brushProperty name="height" value="0.05" units="cm"/>
    </inkml:brush>
  </inkml:definitions>
  <inkml:trace contextRef="#ctx0" brushRef="#br0">0 0 800,'0'0'0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094F73-9C7D-4B7D-90EB-3C0770886B63}" type="datetimeFigureOut">
              <a:rPr lang="zh-CN" altLang="en-US" smtClean="0"/>
              <a:pPr/>
              <a:t>2020/9/23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D8E528-18AE-4B95-AFEC-6E2AFA7BA1E6}" type="slidenum">
              <a:rPr lang="zh-CN" altLang="en-US" smtClean="0"/>
              <a:pPr/>
              <a:t>‹#›</a:t>
            </a:fld>
            <a:endParaRPr lang="zh-CN" altLang="en-US"/>
          </a:p>
        </p:txBody>
      </p:sp>
    </p:spTree>
    <p:extLst>
      <p:ext uri="{BB962C8B-B14F-4D97-AF65-F5344CB8AC3E}">
        <p14:creationId xmlns:p14="http://schemas.microsoft.com/office/powerpoint/2010/main" val="1077281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381000" y="685800"/>
            <a:ext cx="6096000" cy="3429000"/>
          </a:xfrm>
        </p:spPr>
      </p:sp>
      <p:sp>
        <p:nvSpPr>
          <p:cNvPr id="44035" name="Rectangle 3"/>
          <p:cNvSpPr>
            <a:spLocks noGrp="1" noRot="1" noChangeArrowheads="1"/>
          </p:cNvSpPr>
          <p:nvPr>
            <p:ph type="body" idx="1"/>
          </p:nvPr>
        </p:nvSpPr>
        <p:spPr>
          <a:xfrm>
            <a:off x="990600" y="4267200"/>
            <a:ext cx="4648200" cy="4191000"/>
          </a:xfrm>
        </p:spPr>
        <p:txBody>
          <a:bodyPr/>
          <a:lstStyle/>
          <a:p>
            <a:r>
              <a:rPr lang="zh-CN"/>
              <a:t>此页标题禁止有多级标题，更不要出现所在章节的名称。</a:t>
            </a:r>
          </a:p>
          <a:p>
            <a:r>
              <a:rPr lang="zh-CN"/>
              <a:t>此页标题要简练，能直接表达出本页的内容。</a:t>
            </a:r>
          </a:p>
          <a:p>
            <a:r>
              <a:rPr lang="zh-CN"/>
              <a:t>内容页可以除标题外的任何版式，如图、表等。</a:t>
            </a:r>
          </a:p>
          <a:p>
            <a:r>
              <a:rPr lang="zh-CN"/>
              <a:t>对于只授课用的胶片，文字字体可以调整，但必须统一：</a:t>
            </a:r>
          </a:p>
          <a:p>
            <a:r>
              <a:rPr lang="zh-CN"/>
              <a:t>一级文字为</a:t>
            </a:r>
            <a:r>
              <a:rPr lang="zh-CN" altLang="zh-CN"/>
              <a:t>24</a:t>
            </a:r>
            <a:r>
              <a:rPr lang="zh-CN"/>
              <a:t>号，二级文字为</a:t>
            </a:r>
            <a:r>
              <a:rPr lang="zh-CN" altLang="zh-CN"/>
              <a:t>20</a:t>
            </a:r>
            <a:r>
              <a:rPr lang="zh-CN"/>
              <a:t>号，三级文字为</a:t>
            </a:r>
            <a:r>
              <a:rPr lang="zh-CN" altLang="zh-CN"/>
              <a:t>18</a:t>
            </a:r>
            <a:r>
              <a:rPr lang="zh-CN"/>
              <a:t>号，四级文字为</a:t>
            </a:r>
            <a:r>
              <a:rPr lang="zh-CN" altLang="zh-CN"/>
              <a:t>16</a:t>
            </a:r>
            <a:r>
              <a:rPr lang="zh-CN"/>
              <a:t>号。</a:t>
            </a:r>
          </a:p>
          <a:p>
            <a:r>
              <a:rPr lang="zh-CN"/>
              <a:t>该页在授课和胶片＋注释中都要使用。</a:t>
            </a:r>
          </a:p>
        </p:txBody>
      </p:sp>
    </p:spTree>
    <p:extLst>
      <p:ext uri="{BB962C8B-B14F-4D97-AF65-F5344CB8AC3E}">
        <p14:creationId xmlns:p14="http://schemas.microsoft.com/office/powerpoint/2010/main" val="1732372172"/>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381000" y="685800"/>
            <a:ext cx="6096000" cy="3429000"/>
          </a:xfrm>
        </p:spPr>
      </p:sp>
      <p:sp>
        <p:nvSpPr>
          <p:cNvPr id="46083" name="Rectangle 3"/>
          <p:cNvSpPr>
            <a:spLocks noGrp="1" noRot="1" noChangeArrowheads="1"/>
          </p:cNvSpPr>
          <p:nvPr>
            <p:ph type="body" idx="1"/>
          </p:nvPr>
        </p:nvSpPr>
        <p:spPr>
          <a:xfrm>
            <a:off x="990600" y="4267200"/>
            <a:ext cx="4648200" cy="4191000"/>
          </a:xfrm>
        </p:spPr>
        <p:txBody>
          <a:bodyPr/>
          <a:lstStyle/>
          <a:p>
            <a:r>
              <a:rPr lang="zh-CN"/>
              <a:t>此页标题禁止有多级标题，更不要出现所在章节的名称。</a:t>
            </a:r>
          </a:p>
          <a:p>
            <a:r>
              <a:rPr lang="zh-CN"/>
              <a:t>此页标题要简练，能直接表达出本页的内容。</a:t>
            </a:r>
          </a:p>
          <a:p>
            <a:r>
              <a:rPr lang="zh-CN"/>
              <a:t>内容页可以除标题外的任何版式，如图、表等。</a:t>
            </a:r>
          </a:p>
          <a:p>
            <a:r>
              <a:rPr lang="zh-CN"/>
              <a:t>对于只授课用的胶片，文字字体可以调整，但必须统一：</a:t>
            </a:r>
          </a:p>
          <a:p>
            <a:r>
              <a:rPr lang="zh-CN"/>
              <a:t>一级文字为</a:t>
            </a:r>
            <a:r>
              <a:rPr lang="zh-CN" altLang="zh-CN"/>
              <a:t>24</a:t>
            </a:r>
            <a:r>
              <a:rPr lang="zh-CN"/>
              <a:t>号，二级文字为</a:t>
            </a:r>
            <a:r>
              <a:rPr lang="zh-CN" altLang="zh-CN"/>
              <a:t>20</a:t>
            </a:r>
            <a:r>
              <a:rPr lang="zh-CN"/>
              <a:t>号，三级文字为</a:t>
            </a:r>
            <a:r>
              <a:rPr lang="zh-CN" altLang="zh-CN"/>
              <a:t>18</a:t>
            </a:r>
            <a:r>
              <a:rPr lang="zh-CN"/>
              <a:t>号，四级文字为</a:t>
            </a:r>
            <a:r>
              <a:rPr lang="zh-CN" altLang="zh-CN"/>
              <a:t>16</a:t>
            </a:r>
            <a:r>
              <a:rPr lang="zh-CN"/>
              <a:t>号。</a:t>
            </a:r>
          </a:p>
          <a:p>
            <a:r>
              <a:rPr lang="zh-CN"/>
              <a:t>该页在授课和胶片＋注释中都要使用。</a:t>
            </a:r>
          </a:p>
        </p:txBody>
      </p:sp>
    </p:spTree>
    <p:extLst>
      <p:ext uri="{BB962C8B-B14F-4D97-AF65-F5344CB8AC3E}">
        <p14:creationId xmlns:p14="http://schemas.microsoft.com/office/powerpoint/2010/main" val="2727991026"/>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381000" y="685800"/>
            <a:ext cx="6096000" cy="3429000"/>
          </a:xfrm>
        </p:spPr>
      </p:sp>
      <p:sp>
        <p:nvSpPr>
          <p:cNvPr id="48131" name="Rectangle 3"/>
          <p:cNvSpPr>
            <a:spLocks noGrp="1" noRot="1" noChangeArrowheads="1"/>
          </p:cNvSpPr>
          <p:nvPr>
            <p:ph type="body" idx="1"/>
          </p:nvPr>
        </p:nvSpPr>
        <p:spPr>
          <a:xfrm>
            <a:off x="990600" y="4267200"/>
            <a:ext cx="4648200" cy="4191000"/>
          </a:xfrm>
        </p:spPr>
        <p:txBody>
          <a:bodyPr/>
          <a:lstStyle/>
          <a:p>
            <a:r>
              <a:rPr lang="zh-CN"/>
              <a:t>此页标题禁止有多级标题，更不要出现所在章节的名称。</a:t>
            </a:r>
          </a:p>
          <a:p>
            <a:r>
              <a:rPr lang="zh-CN"/>
              <a:t>此页标题要简练，能直接表达出本页的内容。</a:t>
            </a:r>
          </a:p>
          <a:p>
            <a:r>
              <a:rPr lang="zh-CN"/>
              <a:t>内容页可以除标题外的任何版式，如图、表等。</a:t>
            </a:r>
          </a:p>
          <a:p>
            <a:r>
              <a:rPr lang="zh-CN"/>
              <a:t>对于只授课用的胶片，文字字体可以调整，但必须统一：</a:t>
            </a:r>
          </a:p>
          <a:p>
            <a:r>
              <a:rPr lang="zh-CN"/>
              <a:t>一级文字为</a:t>
            </a:r>
            <a:r>
              <a:rPr lang="zh-CN" altLang="zh-CN"/>
              <a:t>24</a:t>
            </a:r>
            <a:r>
              <a:rPr lang="zh-CN"/>
              <a:t>号，二级文字为</a:t>
            </a:r>
            <a:r>
              <a:rPr lang="zh-CN" altLang="zh-CN"/>
              <a:t>20</a:t>
            </a:r>
            <a:r>
              <a:rPr lang="zh-CN"/>
              <a:t>号，三级文字为</a:t>
            </a:r>
            <a:r>
              <a:rPr lang="zh-CN" altLang="zh-CN"/>
              <a:t>18</a:t>
            </a:r>
            <a:r>
              <a:rPr lang="zh-CN"/>
              <a:t>号，四级文字为</a:t>
            </a:r>
            <a:r>
              <a:rPr lang="zh-CN" altLang="zh-CN"/>
              <a:t>16</a:t>
            </a:r>
            <a:r>
              <a:rPr lang="zh-CN"/>
              <a:t>号。</a:t>
            </a:r>
          </a:p>
          <a:p>
            <a:r>
              <a:rPr lang="zh-CN"/>
              <a:t>该页在授课和胶片＋注释中都要使用。</a:t>
            </a:r>
          </a:p>
        </p:txBody>
      </p:sp>
    </p:spTree>
    <p:extLst>
      <p:ext uri="{BB962C8B-B14F-4D97-AF65-F5344CB8AC3E}">
        <p14:creationId xmlns:p14="http://schemas.microsoft.com/office/powerpoint/2010/main" val="1756440674"/>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p:spPr>
      </p:sp>
      <p:sp>
        <p:nvSpPr>
          <p:cNvPr id="50179" name="Rectangle 3"/>
          <p:cNvSpPr>
            <a:spLocks noGrp="1" noRot="1" noChangeArrowheads="1"/>
          </p:cNvSpPr>
          <p:nvPr>
            <p:ph type="body" idx="1"/>
          </p:nvPr>
        </p:nvSpPr>
        <p:spPr>
          <a:xfrm>
            <a:off x="990600" y="4267200"/>
            <a:ext cx="4648200" cy="4191000"/>
          </a:xfrm>
        </p:spPr>
        <p:txBody>
          <a:bodyPr/>
          <a:lstStyle/>
          <a:p>
            <a:r>
              <a:rPr lang="zh-CN"/>
              <a:t>此页标题禁止有多级标题，更不要出现所在章节的名称。</a:t>
            </a:r>
          </a:p>
          <a:p>
            <a:r>
              <a:rPr lang="zh-CN"/>
              <a:t>此页标题要简练，能直接表达出本页的内容。</a:t>
            </a:r>
          </a:p>
          <a:p>
            <a:r>
              <a:rPr lang="zh-CN"/>
              <a:t>内容页可以除标题外的任何版式，如图、表等。</a:t>
            </a:r>
          </a:p>
          <a:p>
            <a:r>
              <a:rPr lang="zh-CN"/>
              <a:t>对于只授课用的胶片，文字字体可以调整，但必须统一：</a:t>
            </a:r>
          </a:p>
          <a:p>
            <a:r>
              <a:rPr lang="zh-CN"/>
              <a:t>一级文字为</a:t>
            </a:r>
            <a:r>
              <a:rPr lang="zh-CN" altLang="zh-CN"/>
              <a:t>24</a:t>
            </a:r>
            <a:r>
              <a:rPr lang="zh-CN"/>
              <a:t>号，二级文字为</a:t>
            </a:r>
            <a:r>
              <a:rPr lang="zh-CN" altLang="zh-CN"/>
              <a:t>20</a:t>
            </a:r>
            <a:r>
              <a:rPr lang="zh-CN"/>
              <a:t>号，三级文字为</a:t>
            </a:r>
            <a:r>
              <a:rPr lang="zh-CN" altLang="zh-CN"/>
              <a:t>18</a:t>
            </a:r>
            <a:r>
              <a:rPr lang="zh-CN"/>
              <a:t>号，四级文字为</a:t>
            </a:r>
            <a:r>
              <a:rPr lang="zh-CN" altLang="zh-CN"/>
              <a:t>16</a:t>
            </a:r>
            <a:r>
              <a:rPr lang="zh-CN"/>
              <a:t>号。</a:t>
            </a:r>
          </a:p>
          <a:p>
            <a:r>
              <a:rPr lang="zh-CN"/>
              <a:t>该页在授课和胶片＋注释中都要使用。</a:t>
            </a:r>
          </a:p>
        </p:txBody>
      </p:sp>
    </p:spTree>
    <p:extLst>
      <p:ext uri="{BB962C8B-B14F-4D97-AF65-F5344CB8AC3E}">
        <p14:creationId xmlns:p14="http://schemas.microsoft.com/office/powerpoint/2010/main" val="3078673138"/>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5"/>
            <a:ext cx="2057400" cy="274637"/>
          </a:xfrm>
          <a:prstGeom prst="rect">
            <a:avLst/>
          </a:prstGeom>
        </p:spPr>
        <p:txBody>
          <a:bodyPr/>
          <a:lstStyle/>
          <a:p>
            <a:fld id="{75C2660D-64EE-49C3-B111-2DB687C10C60}" type="datetimeFigureOut">
              <a:rPr lang="zh-CN" altLang="en-US" smtClean="0"/>
              <a:pPr/>
              <a:t>2020/9/23</a:t>
            </a:fld>
            <a:endParaRPr lang="zh-CN" altLang="en-US"/>
          </a:p>
        </p:txBody>
      </p:sp>
      <p:sp>
        <p:nvSpPr>
          <p:cNvPr id="5" name="页脚占位符 4"/>
          <p:cNvSpPr>
            <a:spLocks noGrp="1"/>
          </p:cNvSpPr>
          <p:nvPr>
            <p:ph type="ftr" sz="quarter" idx="11"/>
          </p:nvPr>
        </p:nvSpPr>
        <p:spPr>
          <a:xfrm>
            <a:off x="3028950" y="4767265"/>
            <a:ext cx="3086100" cy="274637"/>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5"/>
            <a:ext cx="2057400" cy="274637"/>
          </a:xfrm>
          <a:prstGeom prst="rect">
            <a:avLst/>
          </a:prstGeom>
        </p:spPr>
        <p:txBody>
          <a:bodyPr/>
          <a:lstStyle/>
          <a:p>
            <a:fld id="{39976FEA-5B73-4847-952F-B9AF63DD60C6}" type="slidenum">
              <a:rPr lang="zh-CN" altLang="en-US" smtClean="0"/>
              <a:pPr/>
              <a:t>‹#›</a:t>
            </a:fld>
            <a:endParaRPr lang="zh-CN" altLang="en-US"/>
          </a:p>
        </p:txBody>
      </p:sp>
    </p:spTree>
    <p:extLst>
      <p:ext uri="{BB962C8B-B14F-4D97-AF65-F5344CB8AC3E}">
        <p14:creationId xmlns:p14="http://schemas.microsoft.com/office/powerpoint/2010/main" val="1694511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964"/>
            <a:ext cx="8229600" cy="46166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0"/>
            <a:ext cx="4038600" cy="33980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80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682729"/>
            <a:ext cx="2133600" cy="342900"/>
          </a:xfrm>
          <a:prstGeom prst="rect">
            <a:avLst/>
          </a:prstGeom>
        </p:spPr>
        <p:txBody>
          <a:bodyPr/>
          <a:lstStyle>
            <a:lvl1pPr>
              <a:defRPr/>
            </a:lvl1pPr>
          </a:lstStyle>
          <a:p>
            <a:endParaRPr lang="zh-CN" altLang="zh-CN"/>
          </a:p>
        </p:txBody>
      </p:sp>
      <p:sp>
        <p:nvSpPr>
          <p:cNvPr id="6" name="页脚占位符 5"/>
          <p:cNvSpPr>
            <a:spLocks noGrp="1"/>
          </p:cNvSpPr>
          <p:nvPr>
            <p:ph type="ftr" sz="quarter" idx="11"/>
          </p:nvPr>
        </p:nvSpPr>
        <p:spPr>
          <a:xfrm>
            <a:off x="3124200" y="4686300"/>
            <a:ext cx="2895600" cy="342900"/>
          </a:xfrm>
          <a:prstGeom prst="rect">
            <a:avLst/>
          </a:prstGeom>
        </p:spPr>
        <p:txBody>
          <a:bodyPr/>
          <a:lstStyle>
            <a:lvl1pPr>
              <a:defRPr/>
            </a:lvl1pPr>
          </a:lstStyle>
          <a:p>
            <a:endParaRPr lang="zh-CN" altLang="zh-CN"/>
          </a:p>
        </p:txBody>
      </p:sp>
      <p:sp>
        <p:nvSpPr>
          <p:cNvPr id="7" name="灯片编号占位符 6"/>
          <p:cNvSpPr>
            <a:spLocks noGrp="1"/>
          </p:cNvSpPr>
          <p:nvPr>
            <p:ph type="sldNum" sz="quarter" idx="12"/>
          </p:nvPr>
        </p:nvSpPr>
        <p:spPr>
          <a:xfrm>
            <a:off x="6553200" y="4682729"/>
            <a:ext cx="2133600" cy="342900"/>
          </a:xfrm>
          <a:prstGeom prst="rect">
            <a:avLst/>
          </a:prstGeom>
        </p:spPr>
        <p:txBody>
          <a:bodyPr/>
          <a:lstStyle>
            <a:lvl1pPr>
              <a:defRPr/>
            </a:lvl1pPr>
          </a:lstStyle>
          <a:p>
            <a:fld id="{E9937C46-C0FF-448E-B10F-A494D200C4EC}" type="slidenum">
              <a:rPr lang="zh-CN" altLang="zh-CN"/>
              <a:pPr/>
              <a:t>‹#›</a:t>
            </a:fld>
            <a:endParaRPr lang="zh-CN" altLang="zh-CN"/>
          </a:p>
        </p:txBody>
      </p:sp>
    </p:spTree>
    <p:extLst>
      <p:ext uri="{BB962C8B-B14F-4D97-AF65-F5344CB8AC3E}">
        <p14:creationId xmlns:p14="http://schemas.microsoft.com/office/powerpoint/2010/main" val="3481315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404964"/>
            <a:ext cx="8229600" cy="461665"/>
          </a:xfrm>
        </p:spPr>
        <p:txBody>
          <a:bodyPr/>
          <a:lstStyle/>
          <a:p>
            <a:r>
              <a:rPr lang="zh-CN" altLang="en-US"/>
              <a:t>单击此处编辑母版标题样式</a:t>
            </a:r>
          </a:p>
        </p:txBody>
      </p:sp>
      <p:sp>
        <p:nvSpPr>
          <p:cNvPr id="3" name="内容占位符 2"/>
          <p:cNvSpPr>
            <a:spLocks noGrp="1"/>
          </p:cNvSpPr>
          <p:nvPr>
            <p:ph sz="quarter" idx="1"/>
          </p:nvPr>
        </p:nvSpPr>
        <p:spPr>
          <a:xfrm>
            <a:off x="457200" y="1200151"/>
            <a:ext cx="4038600" cy="16418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00151"/>
            <a:ext cx="4038600" cy="16418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2956324"/>
            <a:ext cx="4038600" cy="16418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2956324"/>
            <a:ext cx="4038600" cy="16418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682729"/>
            <a:ext cx="2133600" cy="342900"/>
          </a:xfrm>
          <a:prstGeom prst="rect">
            <a:avLst/>
          </a:prstGeom>
        </p:spPr>
        <p:txBody>
          <a:bodyPr/>
          <a:lstStyle>
            <a:lvl1pPr>
              <a:defRPr/>
            </a:lvl1pPr>
          </a:lstStyle>
          <a:p>
            <a:endParaRPr lang="zh-CN" altLang="zh-CN"/>
          </a:p>
        </p:txBody>
      </p:sp>
      <p:sp>
        <p:nvSpPr>
          <p:cNvPr id="8" name="页脚占位符 7"/>
          <p:cNvSpPr>
            <a:spLocks noGrp="1"/>
          </p:cNvSpPr>
          <p:nvPr>
            <p:ph type="ftr" sz="quarter" idx="11"/>
          </p:nvPr>
        </p:nvSpPr>
        <p:spPr>
          <a:xfrm>
            <a:off x="3124200" y="4686300"/>
            <a:ext cx="2895600" cy="342900"/>
          </a:xfrm>
          <a:prstGeom prst="rect">
            <a:avLst/>
          </a:prstGeom>
        </p:spPr>
        <p:txBody>
          <a:bodyPr/>
          <a:lstStyle>
            <a:lvl1pPr>
              <a:defRPr/>
            </a:lvl1pPr>
          </a:lstStyle>
          <a:p>
            <a:endParaRPr lang="zh-CN" altLang="zh-CN"/>
          </a:p>
        </p:txBody>
      </p:sp>
      <p:sp>
        <p:nvSpPr>
          <p:cNvPr id="9" name="灯片编号占位符 8"/>
          <p:cNvSpPr>
            <a:spLocks noGrp="1"/>
          </p:cNvSpPr>
          <p:nvPr>
            <p:ph type="sldNum" sz="quarter" idx="12"/>
          </p:nvPr>
        </p:nvSpPr>
        <p:spPr>
          <a:xfrm>
            <a:off x="6553200" y="4682729"/>
            <a:ext cx="2133600" cy="342900"/>
          </a:xfrm>
          <a:prstGeom prst="rect">
            <a:avLst/>
          </a:prstGeom>
        </p:spPr>
        <p:txBody>
          <a:bodyPr/>
          <a:lstStyle>
            <a:lvl1pPr>
              <a:defRPr/>
            </a:lvl1pPr>
          </a:lstStyle>
          <a:p>
            <a:fld id="{93B79084-5DEB-400D-BA8F-6C1676E88B13}" type="slidenum">
              <a:rPr lang="zh-CN" altLang="zh-CN"/>
              <a:pPr/>
              <a:t>‹#›</a:t>
            </a:fld>
            <a:endParaRPr lang="zh-CN" altLang="zh-CN"/>
          </a:p>
        </p:txBody>
      </p:sp>
    </p:spTree>
    <p:extLst>
      <p:ext uri="{BB962C8B-B14F-4D97-AF65-F5344CB8AC3E}">
        <p14:creationId xmlns:p14="http://schemas.microsoft.com/office/powerpoint/2010/main" val="2355893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1BD6866-5635-439F-B7CA-13FB0E4A93E7}"/>
              </a:ext>
            </a:extLst>
          </p:cNvPr>
          <p:cNvSpPr>
            <a:spLocks noGrp="1"/>
          </p:cNvSpPr>
          <p:nvPr>
            <p:ph type="dt" sz="half" idx="10"/>
          </p:nvPr>
        </p:nvSpPr>
        <p:spPr>
          <a:ln/>
        </p:spPr>
        <p:txBody>
          <a:bodyPr/>
          <a:lstStyle>
            <a:lvl1pPr>
              <a:defRPr/>
            </a:lvl1pPr>
          </a:lstStyle>
          <a:p>
            <a:endParaRPr lang="zh-CN" altLang="en-US"/>
          </a:p>
        </p:txBody>
      </p:sp>
      <p:sp>
        <p:nvSpPr>
          <p:cNvPr id="3" name="Rectangle 5">
            <a:extLst>
              <a:ext uri="{FF2B5EF4-FFF2-40B4-BE49-F238E27FC236}">
                <a16:creationId xmlns:a16="http://schemas.microsoft.com/office/drawing/2014/main" id="{41B7BE28-0822-4DBA-BC09-27C650710271}"/>
              </a:ext>
            </a:extLst>
          </p:cNvPr>
          <p:cNvSpPr>
            <a:spLocks noGrp="1"/>
          </p:cNvSpPr>
          <p:nvPr>
            <p:ph type="ftr" sz="quarter" idx="11"/>
          </p:nvPr>
        </p:nvSpPr>
        <p:spPr>
          <a:ln/>
        </p:spPr>
        <p:txBody>
          <a:bodyPr/>
          <a:lstStyle>
            <a:lvl1pPr>
              <a:defRPr/>
            </a:lvl1pPr>
          </a:lstStyle>
          <a:p>
            <a:endParaRPr lang="zh-CN" altLang="en-US"/>
          </a:p>
        </p:txBody>
      </p:sp>
      <p:sp>
        <p:nvSpPr>
          <p:cNvPr id="4" name="Rectangle 6">
            <a:extLst>
              <a:ext uri="{FF2B5EF4-FFF2-40B4-BE49-F238E27FC236}">
                <a16:creationId xmlns:a16="http://schemas.microsoft.com/office/drawing/2014/main" id="{DEEAE03F-D697-4B9C-AE81-3D13FDAD1BF5}"/>
              </a:ext>
            </a:extLst>
          </p:cNvPr>
          <p:cNvSpPr>
            <a:spLocks noGrp="1"/>
          </p:cNvSpPr>
          <p:nvPr>
            <p:ph type="sldNum" sz="quarter" idx="12"/>
          </p:nvPr>
        </p:nvSpPr>
        <p:spPr>
          <a:ln/>
        </p:spPr>
        <p:txBody>
          <a:bodyPr/>
          <a:lstStyle>
            <a:lvl1pPr>
              <a:defRPr/>
            </a:lvl1pPr>
          </a:lstStyle>
          <a:p>
            <a:fld id="{881C506E-2A70-49BE-B8C3-91245FDA654D}" type="slidenum">
              <a:rPr lang="zh-CN" altLang="en-US"/>
              <a:pPr/>
              <a:t>‹#›</a:t>
            </a:fld>
            <a:endParaRPr lang="zh-CN" altLang="en-US"/>
          </a:p>
        </p:txBody>
      </p:sp>
    </p:spTree>
    <p:extLst>
      <p:ext uri="{BB962C8B-B14F-4D97-AF65-F5344CB8AC3E}">
        <p14:creationId xmlns:p14="http://schemas.microsoft.com/office/powerpoint/2010/main" val="3594419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85720" y="1643056"/>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68" r:id="rId1"/>
  </p:sldLayoutIdLst>
  <p:txStyles>
    <p:titleStyle>
      <a:lvl1pPr algn="ctr" defTabSz="914400" rtl="0" eaLnBrk="1" latinLnBrk="0" hangingPunct="1">
        <a:spcBef>
          <a:spcPct val="0"/>
        </a:spcBef>
        <a:buNone/>
        <a:defRPr sz="3200" b="1" kern="120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14400" y="191144"/>
            <a:ext cx="4872046" cy="461665"/>
          </a:xfrm>
          <a:prstGeom prst="rect">
            <a:avLst/>
          </a:prstGeom>
        </p:spPr>
        <p:txBody>
          <a:bodyPr vert="horz" wrap="square" lIns="91440" tIns="45720" rIns="91440" bIns="45720" rtlCol="0" anchor="ctr">
            <a:spAutoFit/>
          </a:bodyPr>
          <a:lstStyle/>
          <a:p>
            <a:r>
              <a:rPr lang="zh-CN" altLang="en-US" dirty="0"/>
              <a:t>单击此处编辑母版标题样式</a:t>
            </a:r>
          </a:p>
        </p:txBody>
      </p:sp>
      <p:sp>
        <p:nvSpPr>
          <p:cNvPr id="3" name="文本占位符 2"/>
          <p:cNvSpPr>
            <a:spLocks noGrp="1"/>
          </p:cNvSpPr>
          <p:nvPr>
            <p:ph type="body" idx="1"/>
          </p:nvPr>
        </p:nvSpPr>
        <p:spPr>
          <a:xfrm>
            <a:off x="457200" y="1200152"/>
            <a:ext cx="6400816" cy="33940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xStyles>
    <p:titleStyle>
      <a:lvl1pPr algn="l" defTabSz="914400" rtl="0" eaLnBrk="1" latinLnBrk="0" hangingPunct="1">
        <a:spcBef>
          <a:spcPct val="0"/>
        </a:spcBef>
        <a:buNone/>
        <a:defRPr lang="zh-CN" altLang="en-US" sz="2400" b="1" kern="1200" dirty="0" smtClean="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h3c.com/cn/Products___Technology/Products/Switch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h3c.com/cn/Service/Document_Software/Software_Download/Other_Product/H3C_Cloud_Lab/Catalog/HC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customXml" Target="../ink/ink1.xml"/><Relationship Id="rId1" Type="http://schemas.openxmlformats.org/officeDocument/2006/relationships/slideLayout" Target="../slideLayouts/slideLayout3.xml"/><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customXml" Target="../ink/ink3.xml"/><Relationship Id="rId1" Type="http://schemas.openxmlformats.org/officeDocument/2006/relationships/slideLayout" Target="../slideLayouts/slideLayout3.xml"/><Relationship Id="rId4" Type="http://schemas.openxmlformats.org/officeDocument/2006/relationships/customXml" Target="../ink/ink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7.wmf"/></Relationships>
</file>

<file path=ppt/slides/_rels/slide39.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643056"/>
            <a:ext cx="8572560" cy="857250"/>
          </a:xfrm>
        </p:spPr>
        <p:txBody>
          <a:bodyPr/>
          <a:lstStyle/>
          <a:p>
            <a:r>
              <a:rPr lang="zh-CN" altLang="en-US" dirty="0"/>
              <a:t>第二讲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14400" y="230619"/>
            <a:ext cx="8229600" cy="461665"/>
          </a:xfrm>
        </p:spPr>
        <p:txBody>
          <a:bodyPr/>
          <a:lstStyle/>
          <a:p>
            <a:r>
              <a:rPr lang="en-US" dirty="0"/>
              <a:t>H3C </a:t>
            </a:r>
            <a:r>
              <a:rPr lang="zh-CN" altLang="en-US" dirty="0"/>
              <a:t>系列以太网交换机产品</a:t>
            </a:r>
          </a:p>
        </p:txBody>
      </p:sp>
      <p:sp>
        <p:nvSpPr>
          <p:cNvPr id="2" name="文本框 1">
            <a:extLst>
              <a:ext uri="{FF2B5EF4-FFF2-40B4-BE49-F238E27FC236}">
                <a16:creationId xmlns:a16="http://schemas.microsoft.com/office/drawing/2014/main" id="{3737C724-ED16-49B5-8A26-DBC2EFA06D6D}"/>
              </a:ext>
            </a:extLst>
          </p:cNvPr>
          <p:cNvSpPr txBox="1"/>
          <p:nvPr/>
        </p:nvSpPr>
        <p:spPr>
          <a:xfrm>
            <a:off x="179512" y="915566"/>
            <a:ext cx="7056784" cy="2646878"/>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在以太网领域，</a:t>
            </a:r>
            <a:r>
              <a:rPr lang="en-US" altLang="zh-CN" sz="1400" dirty="0">
                <a:latin typeface="微软雅黑" panose="020B0503020204020204" pitchFamily="34" charset="-122"/>
                <a:ea typeface="微软雅黑" panose="020B0503020204020204" pitchFamily="34" charset="-122"/>
              </a:rPr>
              <a:t>H3C</a:t>
            </a:r>
            <a:r>
              <a:rPr lang="zh-CN" altLang="en-US" sz="1400" dirty="0">
                <a:latin typeface="微软雅黑" panose="020B0503020204020204" pitchFamily="34" charset="-122"/>
                <a:ea typeface="微软雅黑" panose="020B0503020204020204" pitchFamily="34" charset="-122"/>
              </a:rPr>
              <a:t>经历多年的耕耘和发展，积累了大量业界领先的知识产权和专利，可提供业界从核心到接入</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多个系列上百款交换机产品。所有产品全部运行</a:t>
            </a:r>
            <a:r>
              <a:rPr lang="en-US" altLang="zh-CN" sz="1400" dirty="0">
                <a:latin typeface="微软雅黑" panose="020B0503020204020204" pitchFamily="34" charset="-122"/>
                <a:ea typeface="微软雅黑" panose="020B0503020204020204" pitchFamily="34" charset="-122"/>
              </a:rPr>
              <a:t>H3C</a:t>
            </a:r>
            <a:r>
              <a:rPr lang="zh-CN" altLang="en-US" sz="1400" dirty="0">
                <a:latin typeface="微软雅黑" panose="020B0503020204020204" pitchFamily="34" charset="-122"/>
                <a:ea typeface="微软雅黑" panose="020B0503020204020204" pitchFamily="34" charset="-122"/>
              </a:rPr>
              <a:t>自主知识产权的</a:t>
            </a:r>
            <a:r>
              <a:rPr lang="en-US" altLang="zh-CN" sz="1400" dirty="0" err="1">
                <a:latin typeface="微软雅黑" panose="020B0503020204020204" pitchFamily="34" charset="-122"/>
                <a:ea typeface="微软雅黑" panose="020B0503020204020204" pitchFamily="34" charset="-122"/>
              </a:rPr>
              <a:t>Comware</a:t>
            </a:r>
            <a:r>
              <a:rPr lang="zh-CN" altLang="en-US" sz="1400" dirty="0">
                <a:latin typeface="微软雅黑" panose="020B0503020204020204" pitchFamily="34" charset="-122"/>
                <a:ea typeface="微软雅黑" panose="020B0503020204020204" pitchFamily="34" charset="-122"/>
              </a:rPr>
              <a:t>软件，对外提供统一的操作命令接口，最大化的简化产品的配置。</a:t>
            </a:r>
          </a:p>
          <a:p>
            <a:endParaRPr lang="zh-CN" altLang="en-US"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为了进一步降低</a:t>
            </a:r>
            <a:r>
              <a:rPr lang="en-US" altLang="zh-CN" sz="1400" dirty="0">
                <a:latin typeface="微软雅黑" panose="020B0503020204020204" pitchFamily="34" charset="-122"/>
                <a:ea typeface="微软雅黑" panose="020B0503020204020204" pitchFamily="34" charset="-122"/>
              </a:rPr>
              <a:t>IT</a:t>
            </a:r>
            <a:r>
              <a:rPr lang="zh-CN" altLang="en-US" sz="1400" dirty="0">
                <a:latin typeface="微软雅黑" panose="020B0503020204020204" pitchFamily="34" charset="-122"/>
                <a:ea typeface="微软雅黑" panose="020B0503020204020204" pitchFamily="34" charset="-122"/>
              </a:rPr>
              <a:t>维护的工作量，用户能够更聚焦于</a:t>
            </a:r>
            <a:r>
              <a:rPr lang="en-US" altLang="zh-CN" sz="1400" dirty="0">
                <a:latin typeface="微软雅黑" panose="020B0503020204020204" pitchFamily="34" charset="-122"/>
                <a:ea typeface="微软雅黑" panose="020B0503020204020204" pitchFamily="34" charset="-122"/>
              </a:rPr>
              <a:t>IT</a:t>
            </a:r>
            <a:r>
              <a:rPr lang="zh-CN" altLang="en-US" sz="1400" dirty="0">
                <a:latin typeface="微软雅黑" panose="020B0503020204020204" pitchFamily="34" charset="-122"/>
                <a:ea typeface="微软雅黑" panose="020B0503020204020204" pitchFamily="34" charset="-122"/>
              </a:rPr>
              <a:t>战略和部署实施，</a:t>
            </a:r>
            <a:r>
              <a:rPr lang="en-US" altLang="zh-CN" sz="1400" dirty="0">
                <a:latin typeface="微软雅黑" panose="020B0503020204020204" pitchFamily="34" charset="-122"/>
                <a:ea typeface="微软雅黑" panose="020B0503020204020204" pitchFamily="34" charset="-122"/>
              </a:rPr>
              <a:t>H3C</a:t>
            </a:r>
            <a:r>
              <a:rPr lang="zh-CN" altLang="en-US" sz="1400" dirty="0">
                <a:latin typeface="微软雅黑" panose="020B0503020204020204" pitchFamily="34" charset="-122"/>
                <a:ea typeface="微软雅黑" panose="020B0503020204020204" pitchFamily="34" charset="-122"/>
              </a:rPr>
              <a:t>不断创新，针对园区应用提出了虚拟园区网解决方案，把一套物理网络资源虚拟出多套逻辑网络，对不同的用户</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业务能够使用到的资源，配置不同的安全、管理策略。针对数据中心应用，</a:t>
            </a:r>
            <a:r>
              <a:rPr lang="en-US" altLang="zh-CN" sz="1400" dirty="0">
                <a:latin typeface="微软雅黑" panose="020B0503020204020204" pitchFamily="34" charset="-122"/>
                <a:ea typeface="微软雅黑" panose="020B0503020204020204" pitchFamily="34" charset="-122"/>
              </a:rPr>
              <a:t>H3C</a:t>
            </a:r>
            <a:r>
              <a:rPr lang="zh-CN" altLang="en-US" sz="1400" dirty="0">
                <a:latin typeface="微软雅黑" panose="020B0503020204020204" pitchFamily="34" charset="-122"/>
                <a:ea typeface="微软雅黑" panose="020B0503020204020204" pitchFamily="34" charset="-122"/>
              </a:rPr>
              <a:t>从数据中心一体化、虚拟化和自动化三个方面入手，融合安全、网络虚拟化和自动化管理方案，提供基于以太网的统一交换架构数据中心解决方案。这些创新的解决方案提高了网络整体资源的利用率，大幅节省用户的投资。</a:t>
            </a:r>
            <a:endParaRPr lang="en-US" altLang="zh-CN" sz="14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400" dirty="0">
                <a:hlinkClick r:id="rId2"/>
              </a:rPr>
              <a:t>  https://www.h3c.com/cn/Products___Technology/Products/Switches/</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8AC01C8-08D4-4499-B8F7-943BA32A0542}"/>
              </a:ext>
            </a:extLst>
          </p:cNvPr>
          <p:cNvPicPr>
            <a:picLocks noChangeAspect="1"/>
          </p:cNvPicPr>
          <p:nvPr/>
        </p:nvPicPr>
        <p:blipFill>
          <a:blip r:embed="rId3"/>
          <a:stretch>
            <a:fillRect/>
          </a:stretch>
        </p:blipFill>
        <p:spPr>
          <a:xfrm>
            <a:off x="179512" y="3745573"/>
            <a:ext cx="6840760" cy="964722"/>
          </a:xfrm>
          <a:prstGeom prst="rect">
            <a:avLst/>
          </a:prstGeom>
        </p:spPr>
      </p:pic>
    </p:spTree>
    <p:extLst>
      <p:ext uri="{BB962C8B-B14F-4D97-AF65-F5344CB8AC3E}">
        <p14:creationId xmlns:p14="http://schemas.microsoft.com/office/powerpoint/2010/main" val="56587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14400" y="230619"/>
            <a:ext cx="8229600" cy="461665"/>
          </a:xfrm>
        </p:spPr>
        <p:txBody>
          <a:bodyPr/>
          <a:lstStyle/>
          <a:p>
            <a:r>
              <a:rPr lang="en-US" dirty="0"/>
              <a:t>H3C </a:t>
            </a:r>
            <a:r>
              <a:rPr lang="zh-CN" altLang="en-US" dirty="0"/>
              <a:t>系列以太网交换机产品（园区）</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19" y="1129181"/>
            <a:ext cx="6311337" cy="380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339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27584" y="195488"/>
            <a:ext cx="7459192" cy="461665"/>
          </a:xfrm>
        </p:spPr>
        <p:txBody>
          <a:bodyPr/>
          <a:lstStyle/>
          <a:p>
            <a:r>
              <a:rPr lang="en-US" dirty="0"/>
              <a:t>H3C </a:t>
            </a:r>
            <a:r>
              <a:rPr lang="zh-CN" altLang="en-US" dirty="0"/>
              <a:t>系列以太网交换机产品（数据中心）</a:t>
            </a:r>
          </a:p>
        </p:txBody>
      </p:sp>
      <p:pic>
        <p:nvPicPr>
          <p:cNvPr id="60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1142990"/>
            <a:ext cx="6572296" cy="302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923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27584" y="195488"/>
            <a:ext cx="8229600" cy="461665"/>
          </a:xfrm>
        </p:spPr>
        <p:txBody>
          <a:bodyPr/>
          <a:lstStyle/>
          <a:p>
            <a:r>
              <a:rPr lang="en-US"/>
              <a:t>H3C </a:t>
            </a:r>
            <a:r>
              <a:rPr lang="zh-CN" altLang="en-US"/>
              <a:t>系列以太网交换机产品（续）</a:t>
            </a:r>
          </a:p>
        </p:txBody>
      </p:sp>
      <p:sp>
        <p:nvSpPr>
          <p:cNvPr id="5" name="Rectangle 3"/>
          <p:cNvSpPr txBox="1">
            <a:spLocks noChangeArrowheads="1"/>
          </p:cNvSpPr>
          <p:nvPr/>
        </p:nvSpPr>
        <p:spPr>
          <a:xfrm>
            <a:off x="214282" y="1071551"/>
            <a:ext cx="6643734" cy="3857653"/>
          </a:xfrm>
          <a:prstGeom prst="rect">
            <a:avLst/>
          </a:prstGeom>
        </p:spPr>
        <p:txBody>
          <a:bodyPr vert="horz" lIns="91440" tIns="45720" rIns="91440" bIns="45720" rtlCol="0">
            <a:noAutofit/>
          </a:bodyPr>
          <a:lstStyle/>
          <a:p>
            <a:pPr marL="342900" lvl="0" indent="-342900">
              <a:spcBef>
                <a:spcPct val="20000"/>
              </a:spcBef>
              <a:buFont typeface="Arial" pitchFamily="34" charset="0"/>
              <a:buChar char="•"/>
            </a:pPr>
            <a:r>
              <a:rPr lang="en-US" altLang="zh-CN" dirty="0">
                <a:latin typeface="微软雅黑" pitchFamily="34" charset="-122"/>
                <a:ea typeface="微软雅黑" pitchFamily="34" charset="-122"/>
              </a:rPr>
              <a:t>H3C</a:t>
            </a:r>
            <a:r>
              <a:rPr lang="zh-CN" altLang="en-US" dirty="0">
                <a:latin typeface="微软雅黑" pitchFamily="34" charset="-122"/>
                <a:ea typeface="微软雅黑" pitchFamily="34" charset="-122"/>
              </a:rPr>
              <a:t>能够提供业界覆盖最全面的交换机产品。从盒式到箱式，从百兆到万兆，从</a:t>
            </a:r>
            <a:r>
              <a:rPr lang="en-US" altLang="zh-CN" dirty="0">
                <a:latin typeface="微软雅黑" pitchFamily="34" charset="-122"/>
                <a:ea typeface="微软雅黑" pitchFamily="34" charset="-122"/>
              </a:rPr>
              <a:t>L2</a:t>
            </a:r>
            <a:r>
              <a:rPr lang="zh-CN" altLang="en-US" dirty="0">
                <a:latin typeface="微软雅黑" pitchFamily="34" charset="-122"/>
                <a:ea typeface="微软雅黑" pitchFamily="34" charset="-122"/>
              </a:rPr>
              <a:t>到</a:t>
            </a:r>
            <a:r>
              <a:rPr lang="en-US" altLang="zh-CN" dirty="0">
                <a:latin typeface="微软雅黑" pitchFamily="34" charset="-122"/>
                <a:ea typeface="微软雅黑" pitchFamily="34" charset="-122"/>
              </a:rPr>
              <a:t>L4/7,</a:t>
            </a:r>
            <a:r>
              <a:rPr lang="zh-CN" altLang="en-US" dirty="0">
                <a:latin typeface="微软雅黑" pitchFamily="34" charset="-122"/>
                <a:ea typeface="微软雅黑" pitchFamily="34" charset="-122"/>
              </a:rPr>
              <a:t>从</a:t>
            </a:r>
            <a:r>
              <a:rPr lang="en-US" altLang="zh-CN" dirty="0">
                <a:latin typeface="微软雅黑" pitchFamily="34" charset="-122"/>
                <a:ea typeface="微软雅黑" pitchFamily="34" charset="-122"/>
              </a:rPr>
              <a:t>IPv4</a:t>
            </a:r>
            <a:r>
              <a:rPr lang="zh-CN" altLang="en-US" dirty="0">
                <a:latin typeface="微软雅黑" pitchFamily="34" charset="-122"/>
                <a:ea typeface="微软雅黑" pitchFamily="34" charset="-122"/>
              </a:rPr>
              <a:t>到</a:t>
            </a:r>
            <a:r>
              <a:rPr lang="en-US" altLang="zh-CN" dirty="0">
                <a:latin typeface="微软雅黑" pitchFamily="34" charset="-122"/>
                <a:ea typeface="微软雅黑" pitchFamily="34" charset="-122"/>
              </a:rPr>
              <a:t>IPv6</a:t>
            </a:r>
            <a:r>
              <a:rPr lang="zh-CN" altLang="en-US" dirty="0">
                <a:latin typeface="微软雅黑" pitchFamily="34" charset="-122"/>
                <a:ea typeface="微软雅黑" pitchFamily="34" charset="-122"/>
              </a:rPr>
              <a:t>，从接入到核心，用户都有最丰富选择和灵活组合。</a:t>
            </a:r>
          </a:p>
          <a:p>
            <a:pPr marL="342900" lvl="0" indent="-342900">
              <a:spcBef>
                <a:spcPct val="20000"/>
              </a:spcBef>
              <a:buFont typeface="Arial" pitchFamily="34" charset="0"/>
              <a:buChar char="•"/>
            </a:pPr>
            <a:r>
              <a:rPr lang="zh-CN" altLang="en-US" dirty="0">
                <a:latin typeface="微软雅黑" pitchFamily="34" charset="-122"/>
                <a:ea typeface="微软雅黑" pitchFamily="34" charset="-122"/>
              </a:rPr>
              <a:t>凭借丰富的产品系列和深厚的技术积累，</a:t>
            </a:r>
            <a:r>
              <a:rPr lang="en-US" altLang="zh-CN" dirty="0">
                <a:latin typeface="微软雅黑" pitchFamily="34" charset="-122"/>
                <a:ea typeface="微软雅黑" pitchFamily="34" charset="-122"/>
              </a:rPr>
              <a:t>H3C</a:t>
            </a:r>
            <a:r>
              <a:rPr lang="zh-CN" altLang="en-US" dirty="0">
                <a:latin typeface="微软雅黑" pitchFamily="34" charset="-122"/>
                <a:ea typeface="微软雅黑" pitchFamily="34" charset="-122"/>
              </a:rPr>
              <a:t>交换机产品在数据中心、政府、金融、交通、能源、教育、企业、</a:t>
            </a:r>
            <a:r>
              <a:rPr lang="en-US" altLang="zh-CN" dirty="0">
                <a:latin typeface="微软雅黑" pitchFamily="34" charset="-122"/>
                <a:ea typeface="微软雅黑" pitchFamily="34" charset="-122"/>
              </a:rPr>
              <a:t>SOHO</a:t>
            </a:r>
            <a:r>
              <a:rPr lang="zh-CN" altLang="en-US" dirty="0">
                <a:latin typeface="微软雅黑" pitchFamily="34" charset="-122"/>
                <a:ea typeface="微软雅黑" pitchFamily="34" charset="-122"/>
              </a:rPr>
              <a:t>均有广泛成熟稳定的应用。</a:t>
            </a:r>
          </a:p>
          <a:p>
            <a:pPr marL="342900" lvl="0" indent="-342900">
              <a:spcBef>
                <a:spcPct val="20000"/>
              </a:spcBef>
              <a:buFont typeface="Arial" pitchFamily="34" charset="0"/>
              <a:buChar char="•"/>
            </a:pPr>
            <a:r>
              <a:rPr lang="en-US" altLang="zh-CN" dirty="0">
                <a:latin typeface="微软雅黑" pitchFamily="34" charset="-122"/>
                <a:ea typeface="微软雅黑" pitchFamily="34" charset="-122"/>
              </a:rPr>
              <a:t>H3C </a:t>
            </a:r>
            <a:r>
              <a:rPr lang="zh-CN" altLang="en-US" dirty="0">
                <a:latin typeface="微软雅黑" pitchFamily="34" charset="-122"/>
                <a:ea typeface="微软雅黑" pitchFamily="34" charset="-122"/>
              </a:rPr>
              <a:t>端到端的可管理、全线速、全业务智能交换解决方案体系结构，通过集群、堆叠、</a:t>
            </a:r>
            <a:r>
              <a:rPr lang="en-US" altLang="zh-CN" dirty="0">
                <a:latin typeface="微软雅黑" pitchFamily="34" charset="-122"/>
                <a:ea typeface="微软雅黑" pitchFamily="34" charset="-122"/>
              </a:rPr>
              <a:t>HGMP</a:t>
            </a:r>
            <a:r>
              <a:rPr lang="zh-CN" altLang="en-US" dirty="0">
                <a:latin typeface="微软雅黑" pitchFamily="34" charset="-122"/>
                <a:ea typeface="微软雅黑" pitchFamily="34" charset="-122"/>
              </a:rPr>
              <a:t>、</a:t>
            </a:r>
            <a:r>
              <a:rPr lang="en-US" altLang="zh-CN" dirty="0" err="1">
                <a:latin typeface="微软雅黑" pitchFamily="34" charset="-122"/>
                <a:ea typeface="微软雅黑" pitchFamily="34" charset="-122"/>
              </a:rPr>
              <a:t>QoS</a:t>
            </a:r>
            <a:r>
              <a:rPr lang="zh-CN" altLang="en-US" dirty="0">
                <a:latin typeface="微软雅黑" pitchFamily="34" charset="-122"/>
                <a:ea typeface="微软雅黑" pitchFamily="34" charset="-122"/>
              </a:rPr>
              <a:t>、安全技术、内容分布、</a:t>
            </a:r>
            <a:r>
              <a:rPr lang="en-US" altLang="zh-CN" dirty="0">
                <a:latin typeface="微软雅黑" pitchFamily="34" charset="-122"/>
                <a:ea typeface="微软雅黑" pitchFamily="34" charset="-122"/>
              </a:rPr>
              <a:t>MPLS</a:t>
            </a:r>
            <a:r>
              <a:rPr lang="zh-CN" altLang="en-US" dirty="0">
                <a:latin typeface="微软雅黑" pitchFamily="34" charset="-122"/>
                <a:ea typeface="微软雅黑" pitchFamily="34" charset="-122"/>
              </a:rPr>
              <a:t>提供优良的可管理特性及业务，充分满足语音、数据、视频业务的综合传送。</a:t>
            </a:r>
            <a:endParaRPr kumimoji="0" lang="zh-CN" altLang="en-US"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615421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14400" y="195488"/>
            <a:ext cx="4872046" cy="461665"/>
          </a:xfrm>
        </p:spPr>
        <p:txBody>
          <a:bodyPr/>
          <a:lstStyle/>
          <a:p>
            <a:r>
              <a:rPr lang="zh-CN" altLang="en-US" dirty="0"/>
              <a:t>实验设备介绍</a:t>
            </a:r>
          </a:p>
        </p:txBody>
      </p:sp>
      <p:sp>
        <p:nvSpPr>
          <p:cNvPr id="14339" name="Rectangle 3"/>
          <p:cNvSpPr>
            <a:spLocks noGrp="1" noChangeArrowheads="1"/>
          </p:cNvSpPr>
          <p:nvPr>
            <p:ph type="body" idx="1"/>
          </p:nvPr>
        </p:nvSpPr>
        <p:spPr>
          <a:xfrm>
            <a:off x="214282" y="1071552"/>
            <a:ext cx="6643734" cy="3522675"/>
          </a:xfrm>
        </p:spPr>
        <p:txBody>
          <a:bodyPr>
            <a:normAutofit/>
          </a:bodyPr>
          <a:lstStyle/>
          <a:p>
            <a:r>
              <a:rPr lang="zh-CN" altLang="en-US" sz="1800" dirty="0"/>
              <a:t>实验平台组成</a:t>
            </a:r>
            <a:r>
              <a:rPr lang="en-US" altLang="zh-CN" sz="1800" dirty="0"/>
              <a:t>-</a:t>
            </a:r>
            <a:r>
              <a:rPr lang="zh-CN" altLang="en-US" sz="1800" dirty="0"/>
              <a:t>现实设备介绍</a:t>
            </a:r>
            <a:endParaRPr lang="en-US" altLang="zh-CN" sz="1800" dirty="0"/>
          </a:p>
          <a:p>
            <a:pPr marL="0" indent="0">
              <a:buNone/>
            </a:pPr>
            <a:endParaRPr lang="zh-CN" altLang="en-US" sz="1800" dirty="0"/>
          </a:p>
          <a:p>
            <a:r>
              <a:rPr lang="zh-CN" altLang="en-US" sz="1800" dirty="0"/>
              <a:t>华三云实验室（模拟器）介绍</a:t>
            </a:r>
          </a:p>
          <a:p>
            <a:pPr marL="0" indent="0">
              <a:buNone/>
            </a:pPr>
            <a:endParaRPr lang="zh-CN" altLang="en-US" sz="1800" dirty="0"/>
          </a:p>
        </p:txBody>
      </p:sp>
    </p:spTree>
    <p:extLst>
      <p:ext uri="{BB962C8B-B14F-4D97-AF65-F5344CB8AC3E}">
        <p14:creationId xmlns:p14="http://schemas.microsoft.com/office/powerpoint/2010/main" val="3147794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77044" y="195488"/>
            <a:ext cx="8229600" cy="461665"/>
          </a:xfrm>
        </p:spPr>
        <p:txBody>
          <a:bodyPr/>
          <a:lstStyle/>
          <a:p>
            <a:r>
              <a:rPr lang="zh-CN" altLang="en-US" dirty="0"/>
              <a:t>现实设备介绍（实验平台</a:t>
            </a:r>
            <a:r>
              <a:rPr lang="en-US" altLang="zh-CN" dirty="0"/>
              <a:t>1-8</a:t>
            </a:r>
            <a:r>
              <a:rPr lang="zh-CN" altLang="en-US" dirty="0"/>
              <a:t>组和</a:t>
            </a:r>
            <a:r>
              <a:rPr lang="en-US" altLang="zh-CN" dirty="0"/>
              <a:t>15-16</a:t>
            </a:r>
            <a:r>
              <a:rPr lang="zh-CN" altLang="en-US" dirty="0"/>
              <a:t>组）</a:t>
            </a:r>
            <a:endParaRPr lang="zh-CN" dirty="0"/>
          </a:p>
        </p:txBody>
      </p:sp>
      <p:sp>
        <p:nvSpPr>
          <p:cNvPr id="16390" name="Text Box 6"/>
          <p:cNvSpPr txBox="1">
            <a:spLocks noChangeArrowheads="1"/>
          </p:cNvSpPr>
          <p:nvPr/>
        </p:nvSpPr>
        <p:spPr bwMode="auto">
          <a:xfrm>
            <a:off x="214282" y="1071552"/>
            <a:ext cx="62235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微软雅黑" panose="020B0503020204020204" pitchFamily="34" charset="-122"/>
                <a:ea typeface="微软雅黑" panose="020B0503020204020204" pitchFamily="34" charset="-122"/>
              </a:rPr>
              <a:t>每套实验平台的网络设备共包含</a:t>
            </a:r>
            <a:r>
              <a:rPr lang="zh-CN" altLang="en-US" dirty="0">
                <a:solidFill>
                  <a:srgbClr val="CC0000"/>
                </a:solidFill>
                <a:latin typeface="微软雅黑" panose="020B0503020204020204" pitchFamily="34" charset="-122"/>
                <a:ea typeface="微软雅黑" panose="020B0503020204020204" pitchFamily="34" charset="-122"/>
              </a:rPr>
              <a:t>四台交换机</a:t>
            </a:r>
            <a:r>
              <a:rPr lang="zh-CN" altLang="en-US" dirty="0">
                <a:latin typeface="微软雅黑" panose="020B0503020204020204" pitchFamily="34" charset="-122"/>
                <a:ea typeface="微软雅黑" panose="020B0503020204020204" pitchFamily="34" charset="-122"/>
              </a:rPr>
              <a:t>和</a:t>
            </a:r>
            <a:r>
              <a:rPr lang="zh-CN" altLang="en-US" dirty="0">
                <a:solidFill>
                  <a:srgbClr val="CC0000"/>
                </a:solidFill>
                <a:latin typeface="微软雅黑" panose="020B0503020204020204" pitchFamily="34" charset="-122"/>
                <a:ea typeface="微软雅黑" panose="020B0503020204020204" pitchFamily="34" charset="-122"/>
              </a:rPr>
              <a:t>四台路由器</a:t>
            </a:r>
            <a:r>
              <a:rPr lang="zh-CN" altLang="en-US" dirty="0">
                <a:latin typeface="微软雅黑" panose="020B0503020204020204" pitchFamily="34" charset="-122"/>
                <a:ea typeface="微软雅黑" panose="020B0503020204020204" pitchFamily="34" charset="-122"/>
              </a:rPr>
              <a:t>：</a:t>
            </a:r>
          </a:p>
        </p:txBody>
      </p:sp>
      <p:pic>
        <p:nvPicPr>
          <p:cNvPr id="10" name="Picture 3" descr="S3610-28P_F_0603">
            <a:extLst>
              <a:ext uri="{FF2B5EF4-FFF2-40B4-BE49-F238E27FC236}">
                <a16:creationId xmlns:a16="http://schemas.microsoft.com/office/drawing/2014/main" id="{1E663BEC-2E38-4934-A072-C080DBF0A4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195736" y="1491312"/>
            <a:ext cx="3226094" cy="1080438"/>
          </a:xfrm>
          <a:prstGeom prst="rect">
            <a:avLst/>
          </a:prstGeom>
        </p:spPr>
      </p:pic>
      <p:pic>
        <p:nvPicPr>
          <p:cNvPr id="11" name="Picture 4" descr="MSR30-20_F_0603">
            <a:extLst>
              <a:ext uri="{FF2B5EF4-FFF2-40B4-BE49-F238E27FC236}">
                <a16:creationId xmlns:a16="http://schemas.microsoft.com/office/drawing/2014/main" id="{5918BB7C-2ED2-42DE-B7E9-144E473DA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51520" y="3212353"/>
            <a:ext cx="3226094" cy="1026939"/>
          </a:xfrm>
          <a:prstGeom prst="rect">
            <a:avLst/>
          </a:prstGeom>
        </p:spPr>
      </p:pic>
      <p:pic>
        <p:nvPicPr>
          <p:cNvPr id="12" name="Picture 5" descr="MSR20-20_F_0603">
            <a:extLst>
              <a:ext uri="{FF2B5EF4-FFF2-40B4-BE49-F238E27FC236}">
                <a16:creationId xmlns:a16="http://schemas.microsoft.com/office/drawing/2014/main" id="{D26F1A1F-D3C4-4368-AD64-60ACD43D7C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3923928" y="3236599"/>
            <a:ext cx="3226094" cy="1003680"/>
          </a:xfrm>
          <a:prstGeom prst="rect">
            <a:avLst/>
          </a:prstGeom>
        </p:spPr>
      </p:pic>
      <p:sp>
        <p:nvSpPr>
          <p:cNvPr id="13" name="Text Box 8">
            <a:extLst>
              <a:ext uri="{FF2B5EF4-FFF2-40B4-BE49-F238E27FC236}">
                <a16:creationId xmlns:a16="http://schemas.microsoft.com/office/drawing/2014/main" id="{98CD6B8D-C4D2-45BB-8D77-147367E6609E}"/>
              </a:ext>
            </a:extLst>
          </p:cNvPr>
          <p:cNvSpPr txBox="1">
            <a:spLocks noChangeArrowheads="1"/>
          </p:cNvSpPr>
          <p:nvPr/>
        </p:nvSpPr>
        <p:spPr bwMode="auto">
          <a:xfrm>
            <a:off x="2205490" y="2667870"/>
            <a:ext cx="31477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None/>
            </a:pPr>
            <a:r>
              <a:rPr lang="zh-CN" altLang="en-US" sz="2000" dirty="0"/>
              <a:t>四台</a:t>
            </a:r>
            <a:r>
              <a:rPr lang="en-US" altLang="zh-CN" sz="2000" dirty="0"/>
              <a:t>H3C S3610</a:t>
            </a:r>
            <a:r>
              <a:rPr lang="zh-CN" altLang="en-US" sz="2000" dirty="0"/>
              <a:t>交换机</a:t>
            </a:r>
          </a:p>
        </p:txBody>
      </p:sp>
      <p:sp>
        <p:nvSpPr>
          <p:cNvPr id="14" name="Rectangle 9">
            <a:extLst>
              <a:ext uri="{FF2B5EF4-FFF2-40B4-BE49-F238E27FC236}">
                <a16:creationId xmlns:a16="http://schemas.microsoft.com/office/drawing/2014/main" id="{E6D6376A-33F9-4C99-AC17-9275A7EF383B}"/>
              </a:ext>
            </a:extLst>
          </p:cNvPr>
          <p:cNvSpPr>
            <a:spLocks noChangeArrowheads="1"/>
          </p:cNvSpPr>
          <p:nvPr/>
        </p:nvSpPr>
        <p:spPr bwMode="auto">
          <a:xfrm>
            <a:off x="222639" y="4383665"/>
            <a:ext cx="3485265" cy="27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accent1"/>
              </a:buClr>
              <a:buSzPct val="65000"/>
              <a:buFont typeface="Wingdings" panose="05000000000000000000" pitchFamily="2" charset="2"/>
              <a:buNone/>
            </a:pPr>
            <a:r>
              <a:rPr lang="zh-CN" altLang="en-US" sz="2000" dirty="0"/>
              <a:t>一台</a:t>
            </a:r>
            <a:r>
              <a:rPr lang="en-US" altLang="zh-CN" sz="2000" dirty="0"/>
              <a:t>H3C MSR30-20</a:t>
            </a:r>
            <a:r>
              <a:rPr lang="zh-CN" altLang="en-US" sz="2000" dirty="0"/>
              <a:t>路由器</a:t>
            </a:r>
            <a:endParaRPr lang="en-US" altLang="zh-CN" sz="2000" dirty="0"/>
          </a:p>
          <a:p>
            <a:pPr>
              <a:lnSpc>
                <a:spcPct val="80000"/>
              </a:lnSpc>
              <a:spcBef>
                <a:spcPct val="20000"/>
              </a:spcBef>
              <a:buClr>
                <a:schemeClr val="accent1"/>
              </a:buClr>
              <a:buSzPct val="65000"/>
              <a:buFont typeface="Wingdings" panose="05000000000000000000" pitchFamily="2" charset="2"/>
              <a:buNone/>
            </a:pPr>
            <a:r>
              <a:rPr lang="zh-CN" altLang="en-US" sz="2000" dirty="0">
                <a:solidFill>
                  <a:srgbClr val="FF0000"/>
                </a:solidFill>
              </a:rPr>
              <a:t>备注：</a:t>
            </a:r>
            <a:r>
              <a:rPr lang="en-US" altLang="zh-CN" sz="2000" dirty="0">
                <a:solidFill>
                  <a:srgbClr val="FF0000"/>
                </a:solidFill>
              </a:rPr>
              <a:t>16</a:t>
            </a:r>
            <a:r>
              <a:rPr lang="zh-CN" altLang="en-US" sz="2000" dirty="0">
                <a:solidFill>
                  <a:srgbClr val="FF0000"/>
                </a:solidFill>
              </a:rPr>
              <a:t>组为四台</a:t>
            </a:r>
            <a:r>
              <a:rPr lang="en-US" altLang="zh-CN" sz="2000" dirty="0">
                <a:solidFill>
                  <a:srgbClr val="FF0000"/>
                </a:solidFill>
              </a:rPr>
              <a:t>MSR30-20</a:t>
            </a:r>
            <a:endParaRPr lang="zh-CN" altLang="en-US" sz="2000" dirty="0">
              <a:solidFill>
                <a:srgbClr val="FF0000"/>
              </a:solidFill>
            </a:endParaRPr>
          </a:p>
        </p:txBody>
      </p:sp>
      <p:sp>
        <p:nvSpPr>
          <p:cNvPr id="15" name="Text Box 11">
            <a:extLst>
              <a:ext uri="{FF2B5EF4-FFF2-40B4-BE49-F238E27FC236}">
                <a16:creationId xmlns:a16="http://schemas.microsoft.com/office/drawing/2014/main" id="{01F5256B-D9F5-4C00-8609-2F74430BFD94}"/>
              </a:ext>
            </a:extLst>
          </p:cNvPr>
          <p:cNvSpPr txBox="1">
            <a:spLocks noChangeArrowheads="1"/>
          </p:cNvSpPr>
          <p:nvPr/>
        </p:nvSpPr>
        <p:spPr bwMode="auto">
          <a:xfrm>
            <a:off x="3867841" y="4321767"/>
            <a:ext cx="3338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000" dirty="0"/>
              <a:t>三台</a:t>
            </a:r>
            <a:r>
              <a:rPr lang="en-US" altLang="zh-CN" sz="2000" dirty="0"/>
              <a:t>H3C MSR20-20</a:t>
            </a:r>
            <a:r>
              <a:rPr lang="zh-CN" altLang="en-US" sz="2000" dirty="0"/>
              <a:t>路由器</a:t>
            </a:r>
          </a:p>
        </p:txBody>
      </p:sp>
    </p:spTree>
    <p:extLst>
      <p:ext uri="{BB962C8B-B14F-4D97-AF65-F5344CB8AC3E}">
        <p14:creationId xmlns:p14="http://schemas.microsoft.com/office/powerpoint/2010/main" val="581401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77044" y="195488"/>
            <a:ext cx="8229600" cy="461665"/>
          </a:xfrm>
        </p:spPr>
        <p:txBody>
          <a:bodyPr/>
          <a:lstStyle/>
          <a:p>
            <a:r>
              <a:rPr lang="zh-CN" altLang="en-US" dirty="0"/>
              <a:t>现实设备介绍（实验平台</a:t>
            </a:r>
            <a:r>
              <a:rPr lang="en-US" altLang="zh-CN" dirty="0"/>
              <a:t>9-14</a:t>
            </a:r>
            <a:r>
              <a:rPr lang="zh-CN" altLang="en-US" dirty="0"/>
              <a:t>组）</a:t>
            </a:r>
            <a:endParaRPr lang="zh-CN" dirty="0"/>
          </a:p>
        </p:txBody>
      </p:sp>
      <p:sp>
        <p:nvSpPr>
          <p:cNvPr id="16390" name="Text Box 6"/>
          <p:cNvSpPr txBox="1">
            <a:spLocks noChangeArrowheads="1"/>
          </p:cNvSpPr>
          <p:nvPr/>
        </p:nvSpPr>
        <p:spPr bwMode="auto">
          <a:xfrm>
            <a:off x="214282" y="1071552"/>
            <a:ext cx="62235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每套实验平台的网络设备共包含</a:t>
            </a:r>
            <a:r>
              <a:rPr kumimoji="0" lang="zh-CN" altLang="en-US" sz="18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四台交换机</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zh-CN" altLang="en-US" sz="18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四台路由器</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6" name="Text Box 8">
            <a:extLst>
              <a:ext uri="{FF2B5EF4-FFF2-40B4-BE49-F238E27FC236}">
                <a16:creationId xmlns:a16="http://schemas.microsoft.com/office/drawing/2014/main" id="{44766D78-0AE3-413D-9D45-44102A768758}"/>
              </a:ext>
            </a:extLst>
          </p:cNvPr>
          <p:cNvSpPr txBox="1">
            <a:spLocks noChangeArrowheads="1"/>
          </p:cNvSpPr>
          <p:nvPr/>
        </p:nvSpPr>
        <p:spPr bwMode="auto">
          <a:xfrm>
            <a:off x="2593185" y="2664510"/>
            <a:ext cx="30656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None/>
            </a:pPr>
            <a:r>
              <a:rPr lang="zh-CN" altLang="en-US" sz="2000" dirty="0"/>
              <a:t>四台H3C S36</a:t>
            </a:r>
            <a:r>
              <a:rPr lang="en-US" altLang="zh-CN" sz="2000" dirty="0"/>
              <a:t>00v2</a:t>
            </a:r>
            <a:r>
              <a:rPr lang="zh-CN" altLang="en-US" sz="2000" dirty="0"/>
              <a:t>交换机</a:t>
            </a:r>
          </a:p>
        </p:txBody>
      </p:sp>
      <p:sp>
        <p:nvSpPr>
          <p:cNvPr id="17" name="Rectangle 9">
            <a:extLst>
              <a:ext uri="{FF2B5EF4-FFF2-40B4-BE49-F238E27FC236}">
                <a16:creationId xmlns:a16="http://schemas.microsoft.com/office/drawing/2014/main" id="{CD20E60C-D6C3-4D8F-80D4-9820A114E325}"/>
              </a:ext>
            </a:extLst>
          </p:cNvPr>
          <p:cNvSpPr>
            <a:spLocks noChangeArrowheads="1"/>
          </p:cNvSpPr>
          <p:nvPr/>
        </p:nvSpPr>
        <p:spPr bwMode="auto">
          <a:xfrm>
            <a:off x="339844" y="4182989"/>
            <a:ext cx="3440068" cy="34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accent1"/>
              </a:buClr>
              <a:buSzPct val="65000"/>
              <a:buFont typeface="Wingdings" panose="05000000000000000000" pitchFamily="2" charset="2"/>
              <a:buNone/>
            </a:pPr>
            <a:r>
              <a:rPr lang="zh-CN" altLang="en-US" sz="2000" dirty="0"/>
              <a:t>一台H3C MSR3</a:t>
            </a:r>
            <a:r>
              <a:rPr lang="en-US" altLang="zh-CN" sz="2000" dirty="0"/>
              <a:t>6</a:t>
            </a:r>
            <a:r>
              <a:rPr lang="zh-CN" altLang="en-US" sz="2000" dirty="0"/>
              <a:t>-20路由器</a:t>
            </a:r>
          </a:p>
        </p:txBody>
      </p:sp>
      <p:sp>
        <p:nvSpPr>
          <p:cNvPr id="18" name="Text Box 11">
            <a:extLst>
              <a:ext uri="{FF2B5EF4-FFF2-40B4-BE49-F238E27FC236}">
                <a16:creationId xmlns:a16="http://schemas.microsoft.com/office/drawing/2014/main" id="{A8912393-D059-403A-867A-B3ACFBF2ABE8}"/>
              </a:ext>
            </a:extLst>
          </p:cNvPr>
          <p:cNvSpPr txBox="1">
            <a:spLocks noChangeArrowheads="1"/>
          </p:cNvSpPr>
          <p:nvPr/>
        </p:nvSpPr>
        <p:spPr bwMode="auto">
          <a:xfrm>
            <a:off x="3851920" y="4129713"/>
            <a:ext cx="32685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en-US" sz="2000" dirty="0"/>
              <a:t>三台H3C MSR2</a:t>
            </a:r>
            <a:r>
              <a:rPr lang="en-US" altLang="zh-CN" sz="2000" dirty="0"/>
              <a:t>6</a:t>
            </a:r>
            <a:r>
              <a:rPr lang="zh-CN" altLang="en-US" sz="2000" dirty="0"/>
              <a:t>-</a:t>
            </a:r>
            <a:r>
              <a:rPr lang="en-US" altLang="zh-CN" sz="2000" dirty="0"/>
              <a:t>3</a:t>
            </a:r>
            <a:r>
              <a:rPr lang="zh-CN" altLang="en-US" sz="2000" dirty="0"/>
              <a:t>0路由器</a:t>
            </a:r>
          </a:p>
        </p:txBody>
      </p:sp>
      <p:pic>
        <p:nvPicPr>
          <p:cNvPr id="19" name="Picture 3">
            <a:extLst>
              <a:ext uri="{FF2B5EF4-FFF2-40B4-BE49-F238E27FC236}">
                <a16:creationId xmlns:a16="http://schemas.microsoft.com/office/drawing/2014/main" id="{22192C2B-55C7-4651-BBEF-06CC94712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011486"/>
            <a:ext cx="2515424" cy="109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a:extLst>
              <a:ext uri="{FF2B5EF4-FFF2-40B4-BE49-F238E27FC236}">
                <a16:creationId xmlns:a16="http://schemas.microsoft.com/office/drawing/2014/main" id="{36E247B6-5EEF-40CA-A0F3-4B4FD1EDB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919" y="2998190"/>
            <a:ext cx="2515424" cy="109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a:extLst>
              <a:ext uri="{FF2B5EF4-FFF2-40B4-BE49-F238E27FC236}">
                <a16:creationId xmlns:a16="http://schemas.microsoft.com/office/drawing/2014/main" id="{6A92E026-9FEA-4F1C-AFC1-F473EFF3C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501595"/>
            <a:ext cx="3319117" cy="109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95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a:t>实验平台组成 </a:t>
            </a:r>
            <a:r>
              <a:rPr lang="en-US">
                <a:latin typeface="Arial"/>
              </a:rPr>
              <a:t>—</a:t>
            </a:r>
            <a:r>
              <a:rPr lang="en-US"/>
              <a:t> </a:t>
            </a:r>
            <a:r>
              <a:rPr lang="zh-CN" altLang="en-US"/>
              <a:t>其它设备</a:t>
            </a:r>
          </a:p>
        </p:txBody>
      </p:sp>
      <p:sp>
        <p:nvSpPr>
          <p:cNvPr id="17411" name="Rectangle 3"/>
          <p:cNvSpPr>
            <a:spLocks noGrp="1" noChangeArrowheads="1"/>
          </p:cNvSpPr>
          <p:nvPr>
            <p:ph type="body" idx="1"/>
          </p:nvPr>
        </p:nvSpPr>
        <p:spPr>
          <a:xfrm>
            <a:off x="214282" y="1071552"/>
            <a:ext cx="6643734" cy="3526642"/>
          </a:xfrm>
        </p:spPr>
        <p:txBody>
          <a:bodyPr>
            <a:normAutofit/>
          </a:bodyPr>
          <a:lstStyle/>
          <a:p>
            <a:r>
              <a:rPr lang="en-US" sz="1800" dirty="0"/>
              <a:t>PC</a:t>
            </a:r>
            <a:r>
              <a:rPr lang="zh-CN" altLang="en-US" sz="1800" dirty="0"/>
              <a:t>机</a:t>
            </a:r>
            <a:r>
              <a:rPr lang="en-US" sz="1800" dirty="0"/>
              <a:t>4</a:t>
            </a:r>
            <a:r>
              <a:rPr lang="zh-CN" altLang="en-US" sz="1800" dirty="0"/>
              <a:t>台</a:t>
            </a:r>
          </a:p>
          <a:p>
            <a:endParaRPr lang="zh-CN" altLang="en-US" sz="1800" dirty="0"/>
          </a:p>
          <a:p>
            <a:r>
              <a:rPr lang="zh-CN" altLang="en-US" sz="1800" dirty="0"/>
              <a:t>接入</a:t>
            </a:r>
            <a:r>
              <a:rPr lang="en-US" sz="1800" dirty="0"/>
              <a:t>Internet</a:t>
            </a:r>
            <a:r>
              <a:rPr lang="zh-CN" altLang="en-US" sz="1800" dirty="0"/>
              <a:t>小交换机</a:t>
            </a:r>
            <a:r>
              <a:rPr lang="en-US" sz="1800" dirty="0"/>
              <a:t>1</a:t>
            </a:r>
            <a:r>
              <a:rPr lang="zh-CN" altLang="en-US" sz="1800" dirty="0"/>
              <a:t>个</a:t>
            </a:r>
          </a:p>
          <a:p>
            <a:endParaRPr lang="zh-CN" altLang="en-US" sz="1800" dirty="0"/>
          </a:p>
          <a:p>
            <a:r>
              <a:rPr lang="zh-CN" altLang="en-US" sz="1800" dirty="0"/>
              <a:t>模块化配线架</a:t>
            </a:r>
            <a:r>
              <a:rPr lang="en-US" sz="1800" dirty="0"/>
              <a:t>2</a:t>
            </a:r>
            <a:r>
              <a:rPr lang="zh-CN" altLang="en-US" sz="1800" dirty="0"/>
              <a:t>个</a:t>
            </a:r>
          </a:p>
          <a:p>
            <a:endParaRPr lang="zh-CN" altLang="en-US" sz="1800" dirty="0"/>
          </a:p>
          <a:p>
            <a:r>
              <a:rPr lang="zh-CN" altLang="en-US" sz="1800" dirty="0"/>
              <a:t>各种网线，电缆线若干</a:t>
            </a:r>
          </a:p>
          <a:p>
            <a:endParaRPr lang="zh-CN" altLang="en-US" sz="1800" dirty="0"/>
          </a:p>
        </p:txBody>
      </p:sp>
    </p:spTree>
    <p:extLst>
      <p:ext uri="{BB962C8B-B14F-4D97-AF65-F5344CB8AC3E}">
        <p14:creationId xmlns:p14="http://schemas.microsoft.com/office/powerpoint/2010/main" val="1056954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dirty="0"/>
              <a:t>实验平台组成 </a:t>
            </a:r>
            <a:r>
              <a:rPr lang="en-US" dirty="0">
                <a:latin typeface="Arial"/>
              </a:rPr>
              <a:t>—</a:t>
            </a:r>
            <a:r>
              <a:rPr lang="en-US" dirty="0"/>
              <a:t> </a:t>
            </a:r>
            <a:r>
              <a:rPr lang="zh-CN" altLang="en-US" dirty="0"/>
              <a:t>照片</a:t>
            </a:r>
          </a:p>
        </p:txBody>
      </p:sp>
      <p:pic>
        <p:nvPicPr>
          <p:cNvPr id="5" name="图片 4">
            <a:extLst>
              <a:ext uri="{FF2B5EF4-FFF2-40B4-BE49-F238E27FC236}">
                <a16:creationId xmlns:a16="http://schemas.microsoft.com/office/drawing/2014/main" id="{7FB0B30D-1506-41FE-85CD-DD04ECFE97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213" y="1491630"/>
            <a:ext cx="3362683" cy="2522012"/>
          </a:xfrm>
          <a:prstGeom prst="rect">
            <a:avLst/>
          </a:prstGeom>
        </p:spPr>
      </p:pic>
      <p:pic>
        <p:nvPicPr>
          <p:cNvPr id="7" name="图片 6">
            <a:extLst>
              <a:ext uri="{FF2B5EF4-FFF2-40B4-BE49-F238E27FC236}">
                <a16:creationId xmlns:a16="http://schemas.microsoft.com/office/drawing/2014/main" id="{CA6964EC-E744-47F5-AE9F-37BA2CFA97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415" y="1203598"/>
            <a:ext cx="2567560" cy="3099809"/>
          </a:xfrm>
          <a:prstGeom prst="rect">
            <a:avLst/>
          </a:prstGeom>
        </p:spPr>
      </p:pic>
      <p:cxnSp>
        <p:nvCxnSpPr>
          <p:cNvPr id="9" name="直接箭头连接符 8">
            <a:extLst>
              <a:ext uri="{FF2B5EF4-FFF2-40B4-BE49-F238E27FC236}">
                <a16:creationId xmlns:a16="http://schemas.microsoft.com/office/drawing/2014/main" id="{907958C2-B75B-4F39-9FA7-02198C966B18}"/>
              </a:ext>
            </a:extLst>
          </p:cNvPr>
          <p:cNvCxnSpPr>
            <a:cxnSpLocks/>
          </p:cNvCxnSpPr>
          <p:nvPr/>
        </p:nvCxnSpPr>
        <p:spPr>
          <a:xfrm flipH="1">
            <a:off x="6156176" y="1707654"/>
            <a:ext cx="936104" cy="38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B17EF0A-BFE3-4026-BEC4-00A88DA45AEA}"/>
              </a:ext>
            </a:extLst>
          </p:cNvPr>
          <p:cNvCxnSpPr>
            <a:cxnSpLocks/>
          </p:cNvCxnSpPr>
          <p:nvPr/>
        </p:nvCxnSpPr>
        <p:spPr>
          <a:xfrm flipH="1">
            <a:off x="6214540" y="2635613"/>
            <a:ext cx="1057568" cy="2961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6DC7F7E-E374-4338-85EA-8F449093C547}"/>
              </a:ext>
            </a:extLst>
          </p:cNvPr>
          <p:cNvCxnSpPr>
            <a:cxnSpLocks/>
          </p:cNvCxnSpPr>
          <p:nvPr/>
        </p:nvCxnSpPr>
        <p:spPr>
          <a:xfrm flipH="1">
            <a:off x="6113720" y="1085709"/>
            <a:ext cx="899908" cy="3699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5BFAAEC-5B84-46BB-BB37-43394E87DEA1}"/>
              </a:ext>
            </a:extLst>
          </p:cNvPr>
          <p:cNvCxnSpPr>
            <a:cxnSpLocks/>
            <a:stCxn id="55" idx="0"/>
          </p:cNvCxnSpPr>
          <p:nvPr/>
        </p:nvCxnSpPr>
        <p:spPr>
          <a:xfrm flipH="1" flipV="1">
            <a:off x="5649836" y="3795886"/>
            <a:ext cx="597256" cy="7314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7A81AA6-9F8F-41BC-9458-9E13FE03C316}"/>
              </a:ext>
            </a:extLst>
          </p:cNvPr>
          <p:cNvCxnSpPr>
            <a:cxnSpLocks/>
          </p:cNvCxnSpPr>
          <p:nvPr/>
        </p:nvCxnSpPr>
        <p:spPr>
          <a:xfrm flipH="1">
            <a:off x="2267744" y="1347614"/>
            <a:ext cx="996851" cy="10081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709921D-53B4-49DB-AD41-8F35058BC0F8}"/>
              </a:ext>
            </a:extLst>
          </p:cNvPr>
          <p:cNvCxnSpPr>
            <a:cxnSpLocks/>
          </p:cNvCxnSpPr>
          <p:nvPr/>
        </p:nvCxnSpPr>
        <p:spPr>
          <a:xfrm flipH="1" flipV="1">
            <a:off x="2320459" y="3005530"/>
            <a:ext cx="533652" cy="11521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7908FD4-4EB0-4779-A72A-9A2598764EAA}"/>
              </a:ext>
            </a:extLst>
          </p:cNvPr>
          <p:cNvCxnSpPr>
            <a:cxnSpLocks/>
          </p:cNvCxnSpPr>
          <p:nvPr/>
        </p:nvCxnSpPr>
        <p:spPr>
          <a:xfrm flipV="1">
            <a:off x="1870359" y="3795886"/>
            <a:ext cx="208856" cy="3600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CB93A1B-7274-4905-B578-7DCC9F8AF22D}"/>
              </a:ext>
            </a:extLst>
          </p:cNvPr>
          <p:cNvCxnSpPr>
            <a:cxnSpLocks/>
          </p:cNvCxnSpPr>
          <p:nvPr/>
        </p:nvCxnSpPr>
        <p:spPr>
          <a:xfrm>
            <a:off x="1115616" y="1347614"/>
            <a:ext cx="388984" cy="6148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E6212AA-23FC-432B-9A69-F2D9AD107C38}"/>
              </a:ext>
            </a:extLst>
          </p:cNvPr>
          <p:cNvCxnSpPr>
            <a:cxnSpLocks/>
          </p:cNvCxnSpPr>
          <p:nvPr/>
        </p:nvCxnSpPr>
        <p:spPr>
          <a:xfrm flipV="1">
            <a:off x="467544" y="2801274"/>
            <a:ext cx="587102" cy="13546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B351234-8CD4-4395-A51F-7B7818643B98}"/>
              </a:ext>
            </a:extLst>
          </p:cNvPr>
          <p:cNvCxnSpPr>
            <a:cxnSpLocks/>
          </p:cNvCxnSpPr>
          <p:nvPr/>
        </p:nvCxnSpPr>
        <p:spPr>
          <a:xfrm flipH="1" flipV="1">
            <a:off x="3107066" y="2869659"/>
            <a:ext cx="444636" cy="15742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5562637-1240-4408-B4DE-E36015BF017E}"/>
              </a:ext>
            </a:extLst>
          </p:cNvPr>
          <p:cNvSpPr txBox="1"/>
          <p:nvPr/>
        </p:nvSpPr>
        <p:spPr>
          <a:xfrm>
            <a:off x="236579" y="1085709"/>
            <a:ext cx="1598757"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模块化配线架</a:t>
            </a:r>
          </a:p>
        </p:txBody>
      </p:sp>
      <p:sp>
        <p:nvSpPr>
          <p:cNvPr id="37" name="文本框 36">
            <a:extLst>
              <a:ext uri="{FF2B5EF4-FFF2-40B4-BE49-F238E27FC236}">
                <a16:creationId xmlns:a16="http://schemas.microsoft.com/office/drawing/2014/main" id="{8A3E0B2C-4D0E-4123-854C-ABC25E54144E}"/>
              </a:ext>
            </a:extLst>
          </p:cNvPr>
          <p:cNvSpPr txBox="1"/>
          <p:nvPr/>
        </p:nvSpPr>
        <p:spPr>
          <a:xfrm>
            <a:off x="2876402" y="1041035"/>
            <a:ext cx="72008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路由器</a:t>
            </a:r>
          </a:p>
        </p:txBody>
      </p:sp>
      <p:sp>
        <p:nvSpPr>
          <p:cNvPr id="38" name="文本框 37">
            <a:extLst>
              <a:ext uri="{FF2B5EF4-FFF2-40B4-BE49-F238E27FC236}">
                <a16:creationId xmlns:a16="http://schemas.microsoft.com/office/drawing/2014/main" id="{25082615-4F1D-4B89-87D5-890C013DDCAB}"/>
              </a:ext>
            </a:extLst>
          </p:cNvPr>
          <p:cNvSpPr txBox="1"/>
          <p:nvPr/>
        </p:nvSpPr>
        <p:spPr>
          <a:xfrm>
            <a:off x="2516362" y="4103111"/>
            <a:ext cx="72008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交换机</a:t>
            </a:r>
          </a:p>
        </p:txBody>
      </p:sp>
      <p:sp>
        <p:nvSpPr>
          <p:cNvPr id="39" name="文本框 38">
            <a:extLst>
              <a:ext uri="{FF2B5EF4-FFF2-40B4-BE49-F238E27FC236}">
                <a16:creationId xmlns:a16="http://schemas.microsoft.com/office/drawing/2014/main" id="{4BE481E0-11A4-4F9A-A771-80A16DC03C28}"/>
              </a:ext>
            </a:extLst>
          </p:cNvPr>
          <p:cNvSpPr txBox="1"/>
          <p:nvPr/>
        </p:nvSpPr>
        <p:spPr>
          <a:xfrm>
            <a:off x="1403648" y="4208190"/>
            <a:ext cx="72008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线缆箱</a:t>
            </a:r>
          </a:p>
        </p:txBody>
      </p:sp>
      <p:sp>
        <p:nvSpPr>
          <p:cNvPr id="40" name="文本框 39">
            <a:extLst>
              <a:ext uri="{FF2B5EF4-FFF2-40B4-BE49-F238E27FC236}">
                <a16:creationId xmlns:a16="http://schemas.microsoft.com/office/drawing/2014/main" id="{BF87DA33-9C5E-4C0A-BDC2-514134DC69C7}"/>
              </a:ext>
            </a:extLst>
          </p:cNvPr>
          <p:cNvSpPr txBox="1"/>
          <p:nvPr/>
        </p:nvSpPr>
        <p:spPr>
          <a:xfrm>
            <a:off x="167326" y="4208189"/>
            <a:ext cx="720080"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PC</a:t>
            </a:r>
            <a:r>
              <a:rPr lang="zh-CN" altLang="en-US" sz="1400" dirty="0">
                <a:latin typeface="微软雅黑" panose="020B0503020204020204" pitchFamily="34" charset="-122"/>
                <a:ea typeface="微软雅黑" panose="020B0503020204020204" pitchFamily="34" charset="-122"/>
              </a:rPr>
              <a:t>机</a:t>
            </a:r>
          </a:p>
        </p:txBody>
      </p:sp>
      <p:sp>
        <p:nvSpPr>
          <p:cNvPr id="41" name="文本框 40">
            <a:extLst>
              <a:ext uri="{FF2B5EF4-FFF2-40B4-BE49-F238E27FC236}">
                <a16:creationId xmlns:a16="http://schemas.microsoft.com/office/drawing/2014/main" id="{721A6A49-8401-462C-BC59-41C1251917DC}"/>
              </a:ext>
            </a:extLst>
          </p:cNvPr>
          <p:cNvSpPr txBox="1"/>
          <p:nvPr/>
        </p:nvSpPr>
        <p:spPr>
          <a:xfrm>
            <a:off x="3107066" y="4515966"/>
            <a:ext cx="720080"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PC</a:t>
            </a:r>
            <a:r>
              <a:rPr lang="zh-CN" altLang="en-US" sz="1400" dirty="0">
                <a:latin typeface="微软雅黑" panose="020B0503020204020204" pitchFamily="34" charset="-122"/>
                <a:ea typeface="微软雅黑" panose="020B0503020204020204" pitchFamily="34" charset="-122"/>
              </a:rPr>
              <a:t>机</a:t>
            </a:r>
          </a:p>
        </p:txBody>
      </p:sp>
      <p:cxnSp>
        <p:nvCxnSpPr>
          <p:cNvPr id="42" name="直接箭头连接符 41">
            <a:extLst>
              <a:ext uri="{FF2B5EF4-FFF2-40B4-BE49-F238E27FC236}">
                <a16:creationId xmlns:a16="http://schemas.microsoft.com/office/drawing/2014/main" id="{30E90EE7-D524-4874-A009-9538D5685CB2}"/>
              </a:ext>
            </a:extLst>
          </p:cNvPr>
          <p:cNvCxnSpPr>
            <a:cxnSpLocks/>
          </p:cNvCxnSpPr>
          <p:nvPr/>
        </p:nvCxnSpPr>
        <p:spPr>
          <a:xfrm flipV="1">
            <a:off x="4406829" y="2448708"/>
            <a:ext cx="952584" cy="20672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A789043-3788-42E8-A0E9-2B3471CA5664}"/>
              </a:ext>
            </a:extLst>
          </p:cNvPr>
          <p:cNvCxnSpPr>
            <a:cxnSpLocks/>
          </p:cNvCxnSpPr>
          <p:nvPr/>
        </p:nvCxnSpPr>
        <p:spPr>
          <a:xfrm>
            <a:off x="4393391" y="1085709"/>
            <a:ext cx="510419" cy="4791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F139B976-82D8-41BB-AC94-18B31CEC890C}"/>
              </a:ext>
            </a:extLst>
          </p:cNvPr>
          <p:cNvSpPr txBox="1"/>
          <p:nvPr/>
        </p:nvSpPr>
        <p:spPr>
          <a:xfrm>
            <a:off x="3936674" y="833260"/>
            <a:ext cx="1322451"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Console</a:t>
            </a:r>
            <a:r>
              <a:rPr lang="zh-CN" altLang="en-US" sz="1400" dirty="0">
                <a:latin typeface="微软雅黑" panose="020B0503020204020204" pitchFamily="34" charset="-122"/>
                <a:ea typeface="微软雅黑" panose="020B0503020204020204" pitchFamily="34" charset="-122"/>
              </a:rPr>
              <a:t>电缆</a:t>
            </a:r>
          </a:p>
        </p:txBody>
      </p:sp>
      <p:sp>
        <p:nvSpPr>
          <p:cNvPr id="50" name="文本框 49">
            <a:extLst>
              <a:ext uri="{FF2B5EF4-FFF2-40B4-BE49-F238E27FC236}">
                <a16:creationId xmlns:a16="http://schemas.microsoft.com/office/drawing/2014/main" id="{01DA1426-1B63-4989-84A6-41482438B075}"/>
              </a:ext>
            </a:extLst>
          </p:cNvPr>
          <p:cNvSpPr txBox="1"/>
          <p:nvPr/>
        </p:nvSpPr>
        <p:spPr>
          <a:xfrm>
            <a:off x="6300191" y="805807"/>
            <a:ext cx="132245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模块化配线架</a:t>
            </a:r>
          </a:p>
        </p:txBody>
      </p:sp>
      <p:sp>
        <p:nvSpPr>
          <p:cNvPr id="51" name="文本框 50">
            <a:extLst>
              <a:ext uri="{FF2B5EF4-FFF2-40B4-BE49-F238E27FC236}">
                <a16:creationId xmlns:a16="http://schemas.microsoft.com/office/drawing/2014/main" id="{1EB314C4-D9F5-4949-B793-2C7098E79A13}"/>
              </a:ext>
            </a:extLst>
          </p:cNvPr>
          <p:cNvSpPr txBox="1"/>
          <p:nvPr/>
        </p:nvSpPr>
        <p:spPr>
          <a:xfrm>
            <a:off x="7091774" y="1543893"/>
            <a:ext cx="72008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路由器</a:t>
            </a:r>
          </a:p>
        </p:txBody>
      </p:sp>
      <p:sp>
        <p:nvSpPr>
          <p:cNvPr id="52" name="文本框 51">
            <a:extLst>
              <a:ext uri="{FF2B5EF4-FFF2-40B4-BE49-F238E27FC236}">
                <a16:creationId xmlns:a16="http://schemas.microsoft.com/office/drawing/2014/main" id="{35005645-65FE-4349-A8A5-8D3E48CC7F6C}"/>
              </a:ext>
            </a:extLst>
          </p:cNvPr>
          <p:cNvSpPr txBox="1"/>
          <p:nvPr/>
        </p:nvSpPr>
        <p:spPr>
          <a:xfrm>
            <a:off x="7291361" y="2478830"/>
            <a:ext cx="72008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交换机</a:t>
            </a:r>
          </a:p>
        </p:txBody>
      </p:sp>
      <p:sp>
        <p:nvSpPr>
          <p:cNvPr id="55" name="文本框 54">
            <a:extLst>
              <a:ext uri="{FF2B5EF4-FFF2-40B4-BE49-F238E27FC236}">
                <a16:creationId xmlns:a16="http://schemas.microsoft.com/office/drawing/2014/main" id="{74228BBE-3B4E-46B9-AC13-DFB0E4694D7C}"/>
              </a:ext>
            </a:extLst>
          </p:cNvPr>
          <p:cNvSpPr txBox="1"/>
          <p:nvPr/>
        </p:nvSpPr>
        <p:spPr>
          <a:xfrm>
            <a:off x="5571073" y="4527298"/>
            <a:ext cx="1352037"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配线架示意图</a:t>
            </a:r>
          </a:p>
        </p:txBody>
      </p:sp>
      <p:sp>
        <p:nvSpPr>
          <p:cNvPr id="57" name="文本框 56">
            <a:extLst>
              <a:ext uri="{FF2B5EF4-FFF2-40B4-BE49-F238E27FC236}">
                <a16:creationId xmlns:a16="http://schemas.microsoft.com/office/drawing/2014/main" id="{17CD3462-628D-4F55-A97D-24F115244DC8}"/>
              </a:ext>
            </a:extLst>
          </p:cNvPr>
          <p:cNvSpPr txBox="1"/>
          <p:nvPr/>
        </p:nvSpPr>
        <p:spPr>
          <a:xfrm>
            <a:off x="4007375" y="4553945"/>
            <a:ext cx="135203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超五类跳线</a:t>
            </a:r>
          </a:p>
        </p:txBody>
      </p:sp>
    </p:spTree>
    <p:extLst>
      <p:ext uri="{BB962C8B-B14F-4D97-AF65-F5344CB8AC3E}">
        <p14:creationId xmlns:p14="http://schemas.microsoft.com/office/powerpoint/2010/main" val="1255312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dirty="0"/>
              <a:t>实验平台组成 </a:t>
            </a:r>
            <a:r>
              <a:rPr lang="en-US" dirty="0">
                <a:latin typeface="Arial"/>
              </a:rPr>
              <a:t>—</a:t>
            </a:r>
            <a:r>
              <a:rPr lang="en-US" dirty="0"/>
              <a:t> </a:t>
            </a:r>
            <a:r>
              <a:rPr lang="zh-CN" altLang="en-US" dirty="0"/>
              <a:t>照片</a:t>
            </a:r>
          </a:p>
        </p:txBody>
      </p:sp>
      <p:pic>
        <p:nvPicPr>
          <p:cNvPr id="3" name="图片 2">
            <a:extLst>
              <a:ext uri="{FF2B5EF4-FFF2-40B4-BE49-F238E27FC236}">
                <a16:creationId xmlns:a16="http://schemas.microsoft.com/office/drawing/2014/main" id="{EB32BE42-0A30-4802-8A01-D41FD6FFB0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1196731"/>
            <a:ext cx="2062528" cy="2750037"/>
          </a:xfrm>
          <a:prstGeom prst="rect">
            <a:avLst/>
          </a:prstGeom>
        </p:spPr>
      </p:pic>
      <p:pic>
        <p:nvPicPr>
          <p:cNvPr id="6" name="图片 5">
            <a:extLst>
              <a:ext uri="{FF2B5EF4-FFF2-40B4-BE49-F238E27FC236}">
                <a16:creationId xmlns:a16="http://schemas.microsoft.com/office/drawing/2014/main" id="{ED01B659-35DC-42D4-B6EA-C2DE7BCB1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1196731"/>
            <a:ext cx="2062529" cy="2750038"/>
          </a:xfrm>
          <a:prstGeom prst="rect">
            <a:avLst/>
          </a:prstGeom>
        </p:spPr>
      </p:pic>
      <p:pic>
        <p:nvPicPr>
          <p:cNvPr id="10" name="图片 9">
            <a:extLst>
              <a:ext uri="{FF2B5EF4-FFF2-40B4-BE49-F238E27FC236}">
                <a16:creationId xmlns:a16="http://schemas.microsoft.com/office/drawing/2014/main" id="{7CE75565-B0E1-4F24-BD99-EC87F44EF8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1491630"/>
            <a:ext cx="2421011" cy="1815758"/>
          </a:xfrm>
          <a:prstGeom prst="rect">
            <a:avLst/>
          </a:prstGeom>
        </p:spPr>
      </p:pic>
      <p:cxnSp>
        <p:nvCxnSpPr>
          <p:cNvPr id="35" name="直接箭头连接符 34">
            <a:extLst>
              <a:ext uri="{FF2B5EF4-FFF2-40B4-BE49-F238E27FC236}">
                <a16:creationId xmlns:a16="http://schemas.microsoft.com/office/drawing/2014/main" id="{9CD2D558-FE1B-419E-AFC2-B904DDBFB607}"/>
              </a:ext>
            </a:extLst>
          </p:cNvPr>
          <p:cNvCxnSpPr>
            <a:cxnSpLocks/>
          </p:cNvCxnSpPr>
          <p:nvPr/>
        </p:nvCxnSpPr>
        <p:spPr>
          <a:xfrm flipV="1">
            <a:off x="755576" y="3219822"/>
            <a:ext cx="681033" cy="9361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1F312E41-6FC7-4D79-A194-FC2E2F73B05A}"/>
              </a:ext>
            </a:extLst>
          </p:cNvPr>
          <p:cNvCxnSpPr>
            <a:cxnSpLocks/>
          </p:cNvCxnSpPr>
          <p:nvPr/>
        </p:nvCxnSpPr>
        <p:spPr>
          <a:xfrm flipV="1">
            <a:off x="3052255" y="2768535"/>
            <a:ext cx="750809" cy="12433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C5A0B76-2867-4A1D-BAB7-0B43E4AE811B}"/>
              </a:ext>
            </a:extLst>
          </p:cNvPr>
          <p:cNvCxnSpPr>
            <a:cxnSpLocks/>
          </p:cNvCxnSpPr>
          <p:nvPr/>
        </p:nvCxnSpPr>
        <p:spPr>
          <a:xfrm flipH="1" flipV="1">
            <a:off x="4069281" y="2578773"/>
            <a:ext cx="291961" cy="16818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67E6627-9751-4BC2-8680-0EB6E815C1D2}"/>
              </a:ext>
            </a:extLst>
          </p:cNvPr>
          <p:cNvCxnSpPr>
            <a:cxnSpLocks/>
          </p:cNvCxnSpPr>
          <p:nvPr/>
        </p:nvCxnSpPr>
        <p:spPr>
          <a:xfrm flipV="1">
            <a:off x="6502585" y="2664964"/>
            <a:ext cx="488803" cy="8428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CBD3B0B-8BA2-43DF-9BA2-77BEDF7A1D63}"/>
              </a:ext>
            </a:extLst>
          </p:cNvPr>
          <p:cNvCxnSpPr>
            <a:cxnSpLocks/>
          </p:cNvCxnSpPr>
          <p:nvPr/>
        </p:nvCxnSpPr>
        <p:spPr>
          <a:xfrm>
            <a:off x="5786446" y="1403566"/>
            <a:ext cx="225714" cy="5325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2A640B70-C809-41EF-AB1A-641FB152A832}"/>
              </a:ext>
            </a:extLst>
          </p:cNvPr>
          <p:cNvCxnSpPr>
            <a:cxnSpLocks/>
          </p:cNvCxnSpPr>
          <p:nvPr/>
        </p:nvCxnSpPr>
        <p:spPr>
          <a:xfrm flipH="1">
            <a:off x="3491880" y="1131590"/>
            <a:ext cx="577401" cy="11857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129BF97D-F701-4493-91A2-7658670FEA79}"/>
              </a:ext>
            </a:extLst>
          </p:cNvPr>
          <p:cNvSpPr txBox="1"/>
          <p:nvPr/>
        </p:nvSpPr>
        <p:spPr>
          <a:xfrm>
            <a:off x="5449440" y="1087752"/>
            <a:ext cx="1138784"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V35</a:t>
            </a:r>
            <a:r>
              <a:rPr lang="zh-CN" altLang="en-US" sz="1400" dirty="0">
                <a:latin typeface="微软雅黑" panose="020B0503020204020204" pitchFamily="34" charset="-122"/>
                <a:ea typeface="微软雅黑" panose="020B0503020204020204" pitchFamily="34" charset="-122"/>
              </a:rPr>
              <a:t>线缆</a:t>
            </a:r>
          </a:p>
        </p:txBody>
      </p:sp>
      <p:sp>
        <p:nvSpPr>
          <p:cNvPr id="58" name="文本框 57">
            <a:extLst>
              <a:ext uri="{FF2B5EF4-FFF2-40B4-BE49-F238E27FC236}">
                <a16:creationId xmlns:a16="http://schemas.microsoft.com/office/drawing/2014/main" id="{756163A0-75A0-44DC-BB91-23CB7D7719BD}"/>
              </a:ext>
            </a:extLst>
          </p:cNvPr>
          <p:cNvSpPr txBox="1"/>
          <p:nvPr/>
        </p:nvSpPr>
        <p:spPr>
          <a:xfrm>
            <a:off x="5658724" y="3507854"/>
            <a:ext cx="164958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超五类跳线（</a:t>
            </a:r>
            <a:r>
              <a:rPr lang="en-US" altLang="zh-CN" sz="1400" dirty="0">
                <a:latin typeface="微软雅黑" panose="020B0503020204020204" pitchFamily="34" charset="-122"/>
                <a:ea typeface="微软雅黑" panose="020B0503020204020204" pitchFamily="34" charset="-122"/>
              </a:rPr>
              <a:t>16</a:t>
            </a:r>
            <a:r>
              <a:rPr lang="zh-CN" altLang="en-US" sz="1400" dirty="0">
                <a:latin typeface="微软雅黑" panose="020B0503020204020204" pitchFamily="34" charset="-122"/>
                <a:ea typeface="微软雅黑" panose="020B0503020204020204" pitchFamily="34" charset="-122"/>
              </a:rPr>
              <a:t>根）</a:t>
            </a:r>
          </a:p>
        </p:txBody>
      </p:sp>
      <p:sp>
        <p:nvSpPr>
          <p:cNvPr id="59" name="文本框 58">
            <a:extLst>
              <a:ext uri="{FF2B5EF4-FFF2-40B4-BE49-F238E27FC236}">
                <a16:creationId xmlns:a16="http://schemas.microsoft.com/office/drawing/2014/main" id="{A680AD64-A100-4591-B02B-EA819DC0F61B}"/>
              </a:ext>
            </a:extLst>
          </p:cNvPr>
          <p:cNvSpPr txBox="1"/>
          <p:nvPr/>
        </p:nvSpPr>
        <p:spPr>
          <a:xfrm>
            <a:off x="4001202" y="4336802"/>
            <a:ext cx="1866942"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带号码线缆，连接到配线架相应模块</a:t>
            </a:r>
          </a:p>
        </p:txBody>
      </p:sp>
      <p:sp>
        <p:nvSpPr>
          <p:cNvPr id="60" name="文本框 59">
            <a:extLst>
              <a:ext uri="{FF2B5EF4-FFF2-40B4-BE49-F238E27FC236}">
                <a16:creationId xmlns:a16="http://schemas.microsoft.com/office/drawing/2014/main" id="{95CF2738-FCB9-40EE-980E-38E7E26D68B6}"/>
              </a:ext>
            </a:extLst>
          </p:cNvPr>
          <p:cNvSpPr txBox="1"/>
          <p:nvPr/>
        </p:nvSpPr>
        <p:spPr>
          <a:xfrm>
            <a:off x="2458063" y="4033945"/>
            <a:ext cx="1465865"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上行到</a:t>
            </a:r>
            <a:r>
              <a:rPr lang="en-US" altLang="zh-CN" sz="1400" dirty="0">
                <a:latin typeface="微软雅黑" panose="020B0503020204020204" pitchFamily="34" charset="-122"/>
                <a:ea typeface="微软雅黑" panose="020B0503020204020204" pitchFamily="34" charset="-122"/>
              </a:rPr>
              <a:t>internet</a:t>
            </a:r>
            <a:r>
              <a:rPr lang="zh-CN" altLang="en-US" sz="1400" dirty="0">
                <a:latin typeface="微软雅黑" panose="020B0503020204020204" pitchFamily="34" charset="-122"/>
                <a:ea typeface="微软雅黑" panose="020B0503020204020204" pitchFamily="34" charset="-122"/>
              </a:rPr>
              <a:t>线缆</a:t>
            </a:r>
          </a:p>
        </p:txBody>
      </p:sp>
      <p:sp>
        <p:nvSpPr>
          <p:cNvPr id="61" name="文本框 60">
            <a:extLst>
              <a:ext uri="{FF2B5EF4-FFF2-40B4-BE49-F238E27FC236}">
                <a16:creationId xmlns:a16="http://schemas.microsoft.com/office/drawing/2014/main" id="{ECEE71A9-2402-44DE-B968-2A6C7FAFF42A}"/>
              </a:ext>
            </a:extLst>
          </p:cNvPr>
          <p:cNvSpPr txBox="1"/>
          <p:nvPr/>
        </p:nvSpPr>
        <p:spPr>
          <a:xfrm>
            <a:off x="350016" y="4187834"/>
            <a:ext cx="2108047"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接入到</a:t>
            </a:r>
            <a:r>
              <a:rPr lang="en-US" altLang="zh-CN" sz="1400" dirty="0">
                <a:latin typeface="微软雅黑" panose="020B0503020204020204" pitchFamily="34" charset="-122"/>
                <a:ea typeface="微软雅黑" panose="020B0503020204020204" pitchFamily="34" charset="-122"/>
              </a:rPr>
              <a:t>Internet</a:t>
            </a:r>
            <a:r>
              <a:rPr lang="zh-CN" altLang="en-US" sz="1400" dirty="0">
                <a:latin typeface="微软雅黑" panose="020B0503020204020204" pitchFamily="34" charset="-122"/>
                <a:ea typeface="微软雅黑" panose="020B0503020204020204" pitchFamily="34" charset="-122"/>
              </a:rPr>
              <a:t>小交换机</a:t>
            </a:r>
          </a:p>
        </p:txBody>
      </p:sp>
      <p:sp>
        <p:nvSpPr>
          <p:cNvPr id="62" name="文本框 61">
            <a:extLst>
              <a:ext uri="{FF2B5EF4-FFF2-40B4-BE49-F238E27FC236}">
                <a16:creationId xmlns:a16="http://schemas.microsoft.com/office/drawing/2014/main" id="{AE679C6C-5100-4713-AAF7-D6E3A5658E0E}"/>
              </a:ext>
            </a:extLst>
          </p:cNvPr>
          <p:cNvSpPr txBox="1"/>
          <p:nvPr/>
        </p:nvSpPr>
        <p:spPr>
          <a:xfrm>
            <a:off x="3039857" y="808730"/>
            <a:ext cx="2108047"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接入到</a:t>
            </a:r>
            <a:r>
              <a:rPr lang="en-US" altLang="zh-CN" sz="1400" dirty="0">
                <a:latin typeface="微软雅黑" panose="020B0503020204020204" pitchFamily="34" charset="-122"/>
                <a:ea typeface="微软雅黑" panose="020B0503020204020204" pitchFamily="34" charset="-122"/>
              </a:rPr>
              <a:t>Internet</a:t>
            </a:r>
            <a:r>
              <a:rPr lang="zh-CN" altLang="en-US" sz="1400" dirty="0">
                <a:latin typeface="微软雅黑" panose="020B0503020204020204" pitchFamily="34" charset="-122"/>
                <a:ea typeface="微软雅黑" panose="020B0503020204020204" pitchFamily="34" charset="-122"/>
              </a:rPr>
              <a:t>小交换机</a:t>
            </a:r>
          </a:p>
        </p:txBody>
      </p:sp>
    </p:spTree>
    <p:extLst>
      <p:ext uri="{BB962C8B-B14F-4D97-AF65-F5344CB8AC3E}">
        <p14:creationId xmlns:p14="http://schemas.microsoft.com/office/powerpoint/2010/main" val="3904044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27584" y="195488"/>
            <a:ext cx="7387754" cy="461665"/>
          </a:xfrm>
        </p:spPr>
        <p:txBody>
          <a:bodyPr/>
          <a:lstStyle/>
          <a:p>
            <a:r>
              <a:rPr lang="zh-CN" altLang="en-US" dirty="0"/>
              <a:t>登录交换机与网络操作系统</a:t>
            </a:r>
            <a:r>
              <a:rPr lang="en-US" altLang="zh-CN" dirty="0"/>
              <a:t>Comware</a:t>
            </a:r>
            <a:r>
              <a:rPr lang="zh-CN" altLang="en-US" dirty="0"/>
              <a:t>基本使用</a:t>
            </a:r>
          </a:p>
        </p:txBody>
      </p:sp>
      <p:sp>
        <p:nvSpPr>
          <p:cNvPr id="4099" name="Rectangle 3"/>
          <p:cNvSpPr>
            <a:spLocks noGrp="1" noChangeArrowheads="1"/>
          </p:cNvSpPr>
          <p:nvPr>
            <p:ph type="body" idx="1"/>
          </p:nvPr>
        </p:nvSpPr>
        <p:spPr>
          <a:xfrm>
            <a:off x="214282" y="1071552"/>
            <a:ext cx="7453343" cy="3390911"/>
          </a:xfrm>
        </p:spPr>
        <p:txBody>
          <a:bodyPr>
            <a:normAutofit/>
          </a:bodyPr>
          <a:lstStyle/>
          <a:p>
            <a:r>
              <a:rPr lang="zh-CN" altLang="en-US" sz="1800" dirty="0"/>
              <a:t>交换机介绍</a:t>
            </a:r>
            <a:endParaRPr lang="en-US" altLang="zh-CN" sz="1800" dirty="0"/>
          </a:p>
          <a:p>
            <a:pPr marL="0" indent="0">
              <a:buNone/>
            </a:pPr>
            <a:endParaRPr lang="en-US" altLang="zh-CN" sz="1800" dirty="0"/>
          </a:p>
          <a:p>
            <a:r>
              <a:rPr lang="zh-CN" altLang="en-US" sz="1800" dirty="0"/>
              <a:t>实验设备介绍</a:t>
            </a:r>
            <a:endParaRPr lang="en-US" altLang="zh-CN" sz="1800" dirty="0"/>
          </a:p>
          <a:p>
            <a:pPr marL="0" indent="0">
              <a:buNone/>
            </a:pPr>
            <a:endParaRPr lang="zh-CN" altLang="en-US" sz="1800" dirty="0"/>
          </a:p>
          <a:p>
            <a:r>
              <a:rPr lang="zh-CN" altLang="en-US" sz="1800" dirty="0"/>
              <a:t>登录交换机</a:t>
            </a:r>
          </a:p>
          <a:p>
            <a:endParaRPr lang="zh-CN" altLang="en-US" sz="1800" dirty="0"/>
          </a:p>
          <a:p>
            <a:r>
              <a:rPr lang="en-US" altLang="zh-CN" sz="1800" dirty="0" err="1"/>
              <a:t>Comware</a:t>
            </a:r>
            <a:r>
              <a:rPr lang="zh-CN" altLang="en-US" sz="1800" dirty="0"/>
              <a:t>基本使用</a:t>
            </a:r>
          </a:p>
        </p:txBody>
      </p:sp>
    </p:spTree>
    <p:extLst>
      <p:ext uri="{BB962C8B-B14F-4D97-AF65-F5344CB8AC3E}">
        <p14:creationId xmlns:p14="http://schemas.microsoft.com/office/powerpoint/2010/main" val="2826502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5">
            <a:extLst>
              <a:ext uri="{FF2B5EF4-FFF2-40B4-BE49-F238E27FC236}">
                <a16:creationId xmlns:a16="http://schemas.microsoft.com/office/drawing/2014/main" id="{BE8C712B-5E9B-4C2A-A527-A52350889D40}"/>
              </a:ext>
            </a:extLst>
          </p:cNvPr>
          <p:cNvSpPr txBox="1">
            <a:spLocks noGrp="1" noChangeArrowheads="1"/>
          </p:cNvSpPr>
          <p:nvPr/>
        </p:nvSpPr>
        <p:spPr bwMode="auto">
          <a:xfrm>
            <a:off x="6057900" y="4682729"/>
            <a:ext cx="1600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fld id="{4798A64F-2785-4BD0-A891-CAF71A4CAFC3}" type="slidenum">
              <a:rPr lang="zh-CN" altLang="en-US" sz="900">
                <a:latin typeface="Garamond" panose="02020404030301010803" pitchFamily="18" charset="0"/>
              </a:rPr>
              <a:pPr algn="r"/>
              <a:t>20</a:t>
            </a:fld>
            <a:endParaRPr lang="zh-CN" altLang="en-US" sz="900">
              <a:latin typeface="Garamond" panose="02020404030301010803" pitchFamily="18" charset="0"/>
            </a:endParaRPr>
          </a:p>
        </p:txBody>
      </p:sp>
      <p:sp>
        <p:nvSpPr>
          <p:cNvPr id="18434" name="Rectangle 2">
            <a:extLst>
              <a:ext uri="{FF2B5EF4-FFF2-40B4-BE49-F238E27FC236}">
                <a16:creationId xmlns:a16="http://schemas.microsoft.com/office/drawing/2014/main" id="{356D4202-A241-4C6D-9B61-C5F13C0BDA9B}"/>
              </a:ext>
            </a:extLst>
          </p:cNvPr>
          <p:cNvSpPr>
            <a:spLocks noGrp="1" noChangeArrowheads="1"/>
          </p:cNvSpPr>
          <p:nvPr>
            <p:ph type="title" idx="4294967295"/>
          </p:nvPr>
        </p:nvSpPr>
        <p:spPr>
          <a:xfrm>
            <a:off x="755576" y="339502"/>
            <a:ext cx="6172200" cy="415498"/>
          </a:xfrm>
        </p:spPr>
        <p:txBody>
          <a:bodyPr/>
          <a:lstStyle/>
          <a:p>
            <a:pPr eaLnBrk="1" hangingPunct="1"/>
            <a:r>
              <a:rPr lang="zh-CN" altLang="en-US" sz="2100" dirty="0"/>
              <a:t>配线架面板 </a:t>
            </a:r>
          </a:p>
        </p:txBody>
      </p:sp>
      <p:pic>
        <p:nvPicPr>
          <p:cNvPr id="18435" name="Picture 4">
            <a:extLst>
              <a:ext uri="{FF2B5EF4-FFF2-40B4-BE49-F238E27FC236}">
                <a16:creationId xmlns:a16="http://schemas.microsoft.com/office/drawing/2014/main" id="{8AB1393E-A911-46A5-8ECB-C85877E91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96" y="970168"/>
            <a:ext cx="6336704" cy="356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14400" y="191144"/>
            <a:ext cx="6177880" cy="461665"/>
          </a:xfrm>
        </p:spPr>
        <p:txBody>
          <a:bodyPr/>
          <a:lstStyle/>
          <a:p>
            <a:r>
              <a:rPr lang="en-US" altLang="zh-CN" dirty="0"/>
              <a:t>H3C S3600V2</a:t>
            </a:r>
            <a:r>
              <a:rPr lang="zh-CN" altLang="en-US" dirty="0"/>
              <a:t>系列交换机</a:t>
            </a:r>
          </a:p>
        </p:txBody>
      </p:sp>
      <p:sp>
        <p:nvSpPr>
          <p:cNvPr id="6" name="内容占位符 5"/>
          <p:cNvSpPr>
            <a:spLocks noGrp="1"/>
          </p:cNvSpPr>
          <p:nvPr>
            <p:ph idx="1"/>
          </p:nvPr>
        </p:nvSpPr>
        <p:spPr>
          <a:xfrm>
            <a:off x="214282" y="1071552"/>
            <a:ext cx="6643734" cy="3804456"/>
          </a:xfrm>
        </p:spPr>
        <p:txBody>
          <a:bodyPr>
            <a:normAutofit/>
          </a:bodyPr>
          <a:lstStyle/>
          <a:p>
            <a:r>
              <a:rPr lang="en-US" altLang="zh-CN" sz="1800" dirty="0"/>
              <a:t>H3C S3600V2</a:t>
            </a:r>
            <a:r>
              <a:rPr lang="zh-CN" altLang="en-US" sz="1800" dirty="0"/>
              <a:t>系列交换机是</a:t>
            </a:r>
            <a:r>
              <a:rPr lang="en-US" altLang="zh-CN" sz="1800" dirty="0"/>
              <a:t>H3C</a:t>
            </a:r>
            <a:r>
              <a:rPr lang="zh-CN" altLang="en-US" sz="1800" dirty="0"/>
              <a:t>公司基于全新软硬件平台设计和开发的智能弹性以太网交换机。系统采用创新的</a:t>
            </a:r>
            <a:r>
              <a:rPr lang="en-US" altLang="zh-CN" sz="1800" dirty="0"/>
              <a:t>IRF2</a:t>
            </a:r>
            <a:r>
              <a:rPr lang="zh-CN" altLang="en-US" sz="1800" dirty="0"/>
              <a:t>技术，在安全可靠、多业务融合、易管理和维护等方面为用户提供全新的技术特性和解决方案，同时</a:t>
            </a:r>
            <a:r>
              <a:rPr lang="en-US" altLang="zh-CN" sz="1800" dirty="0"/>
              <a:t>S3600V2</a:t>
            </a:r>
            <a:r>
              <a:rPr lang="zh-CN" altLang="en-US" sz="1800" dirty="0"/>
              <a:t>支持</a:t>
            </a:r>
            <a:r>
              <a:rPr lang="en-US" altLang="zh-CN" sz="1800" dirty="0"/>
              <a:t>IPv4/IPv6</a:t>
            </a:r>
            <a:r>
              <a:rPr lang="zh-CN" altLang="en-US" sz="1800" dirty="0"/>
              <a:t>双栈及硬件转发、丰富的</a:t>
            </a:r>
            <a:r>
              <a:rPr lang="en-US" altLang="zh-CN" sz="1800" dirty="0"/>
              <a:t>IPv4/IPv6</a:t>
            </a:r>
            <a:r>
              <a:rPr lang="zh-CN" altLang="en-US" sz="1800" dirty="0"/>
              <a:t>路由协议和隧道技术。是理想的办公网、业务网和驻地网的汇聚、接入交换机以及中小企业、分支机构的核心交换机。</a:t>
            </a:r>
            <a:endParaRPr lang="en-US" altLang="zh-CN" sz="1800" dirty="0"/>
          </a:p>
          <a:p>
            <a:r>
              <a:rPr lang="en-US" altLang="zh-CN" sz="1800" dirty="0"/>
              <a:t>H3C S3600V2</a:t>
            </a:r>
            <a:r>
              <a:rPr lang="zh-CN" altLang="en-US" sz="1800" dirty="0"/>
              <a:t>系列交换机分为</a:t>
            </a:r>
            <a:r>
              <a:rPr lang="en-US" altLang="zh-CN" sz="1800" dirty="0"/>
              <a:t>SI</a:t>
            </a:r>
            <a:r>
              <a:rPr lang="zh-CN" altLang="en-US" sz="1800" dirty="0"/>
              <a:t>和</a:t>
            </a:r>
            <a:r>
              <a:rPr lang="en-US" altLang="zh-CN" sz="1800" dirty="0"/>
              <a:t>EI</a:t>
            </a:r>
            <a:r>
              <a:rPr lang="zh-CN" altLang="en-US" sz="1800" dirty="0"/>
              <a:t>特性版本。</a:t>
            </a:r>
            <a:r>
              <a:rPr lang="en-US" altLang="zh-CN" sz="1800" dirty="0"/>
              <a:t>SI</a:t>
            </a:r>
            <a:r>
              <a:rPr lang="zh-CN" altLang="en-US" sz="1800" dirty="0"/>
              <a:t>版本支持高级</a:t>
            </a:r>
            <a:r>
              <a:rPr lang="en-US" altLang="zh-CN" sz="1800" dirty="0"/>
              <a:t>QoS</a:t>
            </a:r>
            <a:r>
              <a:rPr lang="zh-CN" altLang="en-US" sz="1800" dirty="0"/>
              <a:t>、</a:t>
            </a:r>
            <a:r>
              <a:rPr lang="en-US" altLang="zh-CN" sz="1800" dirty="0"/>
              <a:t>ACL</a:t>
            </a:r>
            <a:r>
              <a:rPr lang="zh-CN" altLang="en-US" sz="1800" dirty="0"/>
              <a:t>功能、</a:t>
            </a:r>
            <a:r>
              <a:rPr lang="en-US" altLang="zh-CN" sz="1800" dirty="0"/>
              <a:t>IPV6</a:t>
            </a:r>
            <a:r>
              <a:rPr lang="zh-CN" altLang="en-US" sz="1800" dirty="0"/>
              <a:t>、基本三层路由（静态</a:t>
            </a:r>
            <a:r>
              <a:rPr lang="en-US" altLang="zh-CN" sz="1800" dirty="0"/>
              <a:t>/RIP</a:t>
            </a:r>
            <a:r>
              <a:rPr lang="zh-CN" altLang="en-US" sz="1800" dirty="0"/>
              <a:t>），</a:t>
            </a:r>
            <a:r>
              <a:rPr lang="en-US" altLang="zh-CN" sz="1800" dirty="0"/>
              <a:t>EI</a:t>
            </a:r>
            <a:r>
              <a:rPr lang="zh-CN" altLang="en-US" sz="1800" dirty="0"/>
              <a:t>版本支持更加丰富和完备的企业特性，包括基于硬件的</a:t>
            </a:r>
            <a:r>
              <a:rPr lang="en-US" altLang="zh-CN" sz="1800" dirty="0"/>
              <a:t>IPv4/IPv6</a:t>
            </a:r>
            <a:r>
              <a:rPr lang="zh-CN" altLang="en-US" sz="1800" dirty="0"/>
              <a:t>路由、组播路由。</a:t>
            </a:r>
          </a:p>
        </p:txBody>
      </p:sp>
    </p:spTree>
    <p:extLst>
      <p:ext uri="{BB962C8B-B14F-4D97-AF65-F5344CB8AC3E}">
        <p14:creationId xmlns:p14="http://schemas.microsoft.com/office/powerpoint/2010/main" val="3633415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14400" y="6478"/>
            <a:ext cx="6177880" cy="830997"/>
          </a:xfrm>
        </p:spPr>
        <p:txBody>
          <a:bodyPr/>
          <a:lstStyle/>
          <a:p>
            <a:r>
              <a:rPr lang="en-US" altLang="zh-CN" dirty="0"/>
              <a:t>H3C S5820V2</a:t>
            </a:r>
            <a:r>
              <a:rPr lang="zh-CN" altLang="en-US" dirty="0"/>
              <a:t>系列交换机（模拟器中使用）</a:t>
            </a:r>
          </a:p>
        </p:txBody>
      </p:sp>
      <p:sp>
        <p:nvSpPr>
          <p:cNvPr id="6" name="内容占位符 5"/>
          <p:cNvSpPr>
            <a:spLocks noGrp="1"/>
          </p:cNvSpPr>
          <p:nvPr>
            <p:ph idx="1"/>
          </p:nvPr>
        </p:nvSpPr>
        <p:spPr>
          <a:xfrm>
            <a:off x="214282" y="1071552"/>
            <a:ext cx="6643734" cy="3804456"/>
          </a:xfrm>
        </p:spPr>
        <p:txBody>
          <a:bodyPr>
            <a:normAutofit/>
          </a:bodyPr>
          <a:lstStyle/>
          <a:p>
            <a:r>
              <a:rPr lang="en-US" altLang="zh-CN" sz="1800" dirty="0"/>
              <a:t>H3C S5820V2</a:t>
            </a:r>
            <a:r>
              <a:rPr lang="zh-CN" altLang="en-US" sz="1800" dirty="0"/>
              <a:t>系列交换机是</a:t>
            </a:r>
            <a:r>
              <a:rPr lang="en-US" altLang="zh-CN" sz="1800" dirty="0"/>
              <a:t>H3C</a:t>
            </a:r>
            <a:r>
              <a:rPr lang="zh-CN" altLang="en-US" sz="1800" dirty="0"/>
              <a:t>公司自主研发的数据中心级以太网交换机产品，作为</a:t>
            </a:r>
            <a:r>
              <a:rPr lang="en-US" altLang="zh-CN" sz="1800" dirty="0"/>
              <a:t>H3C</a:t>
            </a:r>
            <a:r>
              <a:rPr lang="zh-CN" altLang="en-US" sz="1800" dirty="0"/>
              <a:t>虚拟融合架构（</a:t>
            </a:r>
            <a:r>
              <a:rPr lang="en-US" altLang="zh-CN" sz="1800" dirty="0"/>
              <a:t>Virtual Converged Framework, VCF</a:t>
            </a:r>
            <a:r>
              <a:rPr lang="zh-CN" altLang="en-US" sz="1800" dirty="0"/>
              <a:t>）的一部分，通过创新的体系架构大幅简化了数据中心网络结构，在提供高密</a:t>
            </a:r>
            <a:r>
              <a:rPr lang="en-US" altLang="zh-CN" sz="1800" dirty="0"/>
              <a:t>10GE/40GE</a:t>
            </a:r>
            <a:r>
              <a:rPr lang="zh-CN" altLang="en-US" sz="1800" dirty="0"/>
              <a:t>线速转发端口基础之上，还支持灵活的模块化可编程能力及丰富的数据中心特性。</a:t>
            </a:r>
            <a:r>
              <a:rPr lang="en-US" altLang="zh-CN" sz="1800" dirty="0"/>
              <a:t>H3C S5820V2</a:t>
            </a:r>
            <a:r>
              <a:rPr lang="zh-CN" altLang="en-US" sz="1800" dirty="0"/>
              <a:t>系列交换机定位于下一代数据中心及云计算网络中的高密接入，也可用于企业网、城域网的核心或汇聚。</a:t>
            </a:r>
            <a:endParaRPr lang="en-US" altLang="zh-CN" sz="1800" dirty="0"/>
          </a:p>
          <a:p>
            <a:r>
              <a:rPr lang="en-US" altLang="zh-CN" sz="1800" dirty="0"/>
              <a:t>H3C S5820V2-54QS-GE</a:t>
            </a:r>
            <a:r>
              <a:rPr lang="zh-CN" altLang="en-US" sz="1800" dirty="0"/>
              <a:t>： </a:t>
            </a:r>
            <a:r>
              <a:rPr lang="en-US" altLang="zh-CN" sz="1800" dirty="0"/>
              <a:t>48</a:t>
            </a:r>
            <a:r>
              <a:rPr lang="zh-CN" altLang="en-US" sz="1800" dirty="0"/>
              <a:t>个</a:t>
            </a:r>
            <a:r>
              <a:rPr lang="en-US" altLang="zh-CN" sz="1800" dirty="0"/>
              <a:t>GE</a:t>
            </a:r>
            <a:r>
              <a:rPr lang="zh-CN" altLang="en-US" sz="1800" dirty="0"/>
              <a:t>端口，</a:t>
            </a:r>
            <a:r>
              <a:rPr lang="en-US" altLang="zh-CN" sz="1800" dirty="0"/>
              <a:t>4</a:t>
            </a:r>
            <a:r>
              <a:rPr lang="zh-CN" altLang="en-US" sz="1800" dirty="0"/>
              <a:t>个</a:t>
            </a:r>
            <a:r>
              <a:rPr lang="en-US" altLang="zh-CN" sz="1800" dirty="0"/>
              <a:t>1/10G SFP Plus</a:t>
            </a:r>
            <a:r>
              <a:rPr lang="zh-CN" altLang="en-US" sz="1800" dirty="0"/>
              <a:t>端口，</a:t>
            </a:r>
            <a:r>
              <a:rPr lang="en-US" altLang="zh-CN" sz="1800" dirty="0"/>
              <a:t>2</a:t>
            </a:r>
            <a:r>
              <a:rPr lang="zh-CN" altLang="en-US" sz="1800" dirty="0"/>
              <a:t>个</a:t>
            </a:r>
            <a:r>
              <a:rPr lang="en-US" altLang="zh-CN" sz="1800" dirty="0"/>
              <a:t>QSFP+</a:t>
            </a:r>
            <a:r>
              <a:rPr lang="zh-CN" altLang="en-US" sz="1800" dirty="0"/>
              <a:t>端口（每个</a:t>
            </a:r>
            <a:r>
              <a:rPr lang="en-US" altLang="zh-CN" sz="1800" dirty="0"/>
              <a:t>QSFP+</a:t>
            </a:r>
            <a:r>
              <a:rPr lang="zh-CN" altLang="en-US" sz="1800" dirty="0"/>
              <a:t>端口可拆分为</a:t>
            </a:r>
            <a:r>
              <a:rPr lang="en-US" altLang="zh-CN" sz="1800" dirty="0"/>
              <a:t>4</a:t>
            </a:r>
            <a:r>
              <a:rPr lang="zh-CN" altLang="en-US" sz="1800" dirty="0"/>
              <a:t>个万兆端口），两个电源插槽，两个风扇插槽</a:t>
            </a:r>
          </a:p>
        </p:txBody>
      </p:sp>
    </p:spTree>
    <p:extLst>
      <p:ext uri="{BB962C8B-B14F-4D97-AF65-F5344CB8AC3E}">
        <p14:creationId xmlns:p14="http://schemas.microsoft.com/office/powerpoint/2010/main" val="18093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14400" y="6478"/>
            <a:ext cx="6609928" cy="830997"/>
          </a:xfrm>
        </p:spPr>
        <p:txBody>
          <a:bodyPr/>
          <a:lstStyle/>
          <a:p>
            <a:r>
              <a:rPr lang="en-US" altLang="zh-CN" dirty="0"/>
              <a:t>MSR3600</a:t>
            </a:r>
            <a:r>
              <a:rPr lang="zh-CN" altLang="en-US" dirty="0"/>
              <a:t>多业务路由器（实际设备和模拟器）</a:t>
            </a:r>
          </a:p>
        </p:txBody>
      </p:sp>
      <p:sp>
        <p:nvSpPr>
          <p:cNvPr id="6" name="内容占位符 5"/>
          <p:cNvSpPr>
            <a:spLocks noGrp="1"/>
          </p:cNvSpPr>
          <p:nvPr>
            <p:ph idx="1"/>
          </p:nvPr>
        </p:nvSpPr>
        <p:spPr>
          <a:xfrm>
            <a:off x="214282" y="1071551"/>
            <a:ext cx="6643734" cy="3948471"/>
          </a:xfrm>
        </p:spPr>
        <p:txBody>
          <a:bodyPr>
            <a:noAutofit/>
          </a:bodyPr>
          <a:lstStyle/>
          <a:p>
            <a:r>
              <a:rPr lang="en-US" altLang="zh-CN" sz="1800" dirty="0"/>
              <a:t>MSR3600</a:t>
            </a:r>
            <a:r>
              <a:rPr lang="zh-CN" altLang="en-US" sz="1800" dirty="0"/>
              <a:t>既可作为中小企业的出口路由器，也可以作为政府或企业的分支接入路由器，还可以作为企业网</a:t>
            </a:r>
            <a:r>
              <a:rPr lang="en-US" altLang="zh-CN" sz="1800" dirty="0"/>
              <a:t>VPN</a:t>
            </a:r>
            <a:r>
              <a:rPr lang="zh-CN" altLang="en-US" sz="1800" dirty="0"/>
              <a:t>、</a:t>
            </a:r>
            <a:r>
              <a:rPr lang="en-US" altLang="zh-CN" sz="1800" dirty="0"/>
              <a:t>NAT</a:t>
            </a:r>
            <a:r>
              <a:rPr lang="zh-CN" altLang="en-US" sz="1800" dirty="0"/>
              <a:t>、</a:t>
            </a:r>
            <a:r>
              <a:rPr lang="en-US" altLang="zh-CN" sz="1800" dirty="0" err="1"/>
              <a:t>IPSec</a:t>
            </a:r>
            <a:r>
              <a:rPr lang="zh-CN" altLang="en-US" sz="1800" dirty="0"/>
              <a:t>等业务网关使用。</a:t>
            </a:r>
          </a:p>
          <a:p>
            <a:r>
              <a:rPr lang="en-US" altLang="zh-CN" sz="1800" dirty="0"/>
              <a:t>H3C</a:t>
            </a:r>
            <a:r>
              <a:rPr lang="zh-CN" altLang="en-US" sz="1800" dirty="0"/>
              <a:t>公司是业界最早提出路由交换一体化理念并成功付诸实践的网络厂家，目前一体化设备已经得到了普及推广应用，特别是金融、政府、教育及中小企业等行业。</a:t>
            </a:r>
            <a:r>
              <a:rPr lang="en-US" altLang="zh-CN" sz="1800" dirty="0"/>
              <a:t>H3C</a:t>
            </a:r>
            <a:r>
              <a:rPr lang="zh-CN" altLang="en-US" sz="1800" dirty="0"/>
              <a:t>公司在</a:t>
            </a:r>
            <a:r>
              <a:rPr lang="en-US" altLang="zh-CN" sz="1800" dirty="0"/>
              <a:t>MSR3600</a:t>
            </a:r>
            <a:r>
              <a:rPr lang="zh-CN" altLang="en-US" sz="1800" dirty="0"/>
              <a:t>系列设备中增加了高性能、高密度和全千兆的路由交换一体化设备，该设备既满足用户对于路由交换一体化的新要求，又符合网络设备发展的趋势，有利于保护用户的投资。</a:t>
            </a:r>
          </a:p>
          <a:p>
            <a:r>
              <a:rPr lang="en-US" altLang="zh-CN" sz="1800" dirty="0"/>
              <a:t>MSR3600</a:t>
            </a:r>
            <a:r>
              <a:rPr lang="zh-CN" altLang="en-US" sz="1800" dirty="0"/>
              <a:t>多业务路由器产品包括：</a:t>
            </a:r>
            <a:r>
              <a:rPr lang="en-US" altLang="zh-CN" sz="1800" dirty="0"/>
              <a:t>MSR 36-10</a:t>
            </a:r>
            <a:r>
              <a:rPr lang="zh-CN" altLang="en-US" sz="1800" dirty="0"/>
              <a:t>、</a:t>
            </a:r>
            <a:r>
              <a:rPr lang="en-US" altLang="zh-CN" sz="1800" dirty="0"/>
              <a:t>MSR 36-20</a:t>
            </a:r>
            <a:r>
              <a:rPr lang="zh-CN" altLang="en-US" sz="1800" dirty="0"/>
              <a:t>、</a:t>
            </a:r>
            <a:r>
              <a:rPr lang="en-US" altLang="zh-CN" sz="1800" dirty="0"/>
              <a:t>MSR 36-40</a:t>
            </a:r>
            <a:r>
              <a:rPr lang="zh-CN" altLang="en-US" sz="1800" dirty="0"/>
              <a:t>、</a:t>
            </a:r>
            <a:r>
              <a:rPr lang="en-US" altLang="zh-CN" sz="1800" dirty="0"/>
              <a:t>MSR 36-60</a:t>
            </a:r>
            <a:r>
              <a:rPr lang="zh-CN" altLang="en-US" sz="1800" dirty="0"/>
              <a:t>、</a:t>
            </a:r>
            <a:r>
              <a:rPr lang="en-US" altLang="zh-CN" sz="1800" dirty="0"/>
              <a:t>MSR3600-28</a:t>
            </a:r>
            <a:r>
              <a:rPr lang="zh-CN" altLang="en-US" sz="1800" dirty="0"/>
              <a:t>和</a:t>
            </a:r>
            <a:r>
              <a:rPr lang="en-US" altLang="zh-CN" sz="1800" dirty="0"/>
              <a:t>MSR3600-51</a:t>
            </a:r>
            <a:r>
              <a:rPr lang="zh-CN" altLang="en-US" sz="1800" dirty="0"/>
              <a:t>路由器。</a:t>
            </a:r>
          </a:p>
        </p:txBody>
      </p:sp>
    </p:spTree>
    <p:extLst>
      <p:ext uri="{BB962C8B-B14F-4D97-AF65-F5344CB8AC3E}">
        <p14:creationId xmlns:p14="http://schemas.microsoft.com/office/powerpoint/2010/main" val="4146022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MSR2600</a:t>
            </a:r>
            <a:r>
              <a:rPr lang="zh-CN" altLang="en-US" dirty="0"/>
              <a:t>多业务路由器</a:t>
            </a:r>
          </a:p>
        </p:txBody>
      </p:sp>
      <p:sp>
        <p:nvSpPr>
          <p:cNvPr id="4" name="内容占位符 5"/>
          <p:cNvSpPr txBox="1">
            <a:spLocks/>
          </p:cNvSpPr>
          <p:nvPr/>
        </p:nvSpPr>
        <p:spPr>
          <a:xfrm>
            <a:off x="214282" y="1071551"/>
            <a:ext cx="6643734" cy="3948471"/>
          </a:xfrm>
          <a:prstGeom prst="rect">
            <a:avLst/>
          </a:prstGeom>
        </p:spPr>
        <p:txBody>
          <a:bodyPr vert="horz" lIns="91440" tIns="45720" rIns="91440" bIns="45720" rtlCol="0">
            <a:noAutofit/>
          </a:bodyPr>
          <a:lstStyle/>
          <a:p>
            <a:pPr marL="684000" lvl="0" indent="-342900">
              <a:spcBef>
                <a:spcPct val="20000"/>
              </a:spcBef>
            </a:pPr>
            <a:r>
              <a:rPr lang="en-US" altLang="zh-CN" sz="1400" dirty="0">
                <a:latin typeface="微软雅黑" pitchFamily="34" charset="-122"/>
                <a:ea typeface="微软雅黑" pitchFamily="34" charset="-122"/>
              </a:rPr>
              <a:t>MSR2600</a:t>
            </a:r>
            <a:r>
              <a:rPr lang="zh-CN" altLang="en-US" sz="1400" dirty="0">
                <a:latin typeface="微软雅黑" pitchFamily="34" charset="-122"/>
                <a:ea typeface="微软雅黑" pitchFamily="34" charset="-122"/>
              </a:rPr>
              <a:t>系列路由器的优势主要体现在以下几个方面：</a:t>
            </a:r>
          </a:p>
          <a:p>
            <a:pPr marL="342900" lvl="0" indent="-342900">
              <a:spcBef>
                <a:spcPct val="20000"/>
              </a:spcBef>
              <a:buFont typeface="Arial" pitchFamily="34" charset="0"/>
              <a:buChar char="•"/>
            </a:pPr>
            <a:r>
              <a:rPr lang="zh-CN" altLang="en-US" sz="1400" dirty="0">
                <a:latin typeface="微软雅黑" pitchFamily="34" charset="-122"/>
                <a:ea typeface="微软雅黑" pitchFamily="34" charset="-122"/>
              </a:rPr>
              <a:t>采用多核网络通信处理器，结合软硬件设计架构，提供卓越的业务并发处理能力。 多数款型支持路由交换一体化，内置全千兆的太网交换接口，不仅方便管理。</a:t>
            </a:r>
          </a:p>
          <a:p>
            <a:pPr marL="342900" lvl="0" indent="-342900">
              <a:spcBef>
                <a:spcPct val="20000"/>
              </a:spcBef>
              <a:buFont typeface="Arial" pitchFamily="34" charset="0"/>
              <a:buChar char="•"/>
            </a:pPr>
            <a:r>
              <a:rPr lang="zh-CN" altLang="en-US" sz="1400" dirty="0">
                <a:latin typeface="微软雅黑" pitchFamily="34" charset="-122"/>
                <a:ea typeface="微软雅黑" pitchFamily="34" charset="-122"/>
              </a:rPr>
              <a:t>业界领先的</a:t>
            </a:r>
            <a:r>
              <a:rPr lang="en-US" altLang="zh-CN" sz="1400" dirty="0">
                <a:latin typeface="微软雅黑" pitchFamily="34" charset="-122"/>
                <a:ea typeface="微软雅黑" pitchFamily="34" charset="-122"/>
              </a:rPr>
              <a:t>H3C</a:t>
            </a:r>
            <a:r>
              <a:rPr lang="zh-CN" altLang="en-US" sz="1400" dirty="0">
                <a:latin typeface="微软雅黑" pitchFamily="34" charset="-122"/>
                <a:ea typeface="微软雅黑" pitchFamily="34" charset="-122"/>
              </a:rPr>
              <a:t>智能流量调度和精细化的业务控制技术，为客户带来极佳的网络体验。</a:t>
            </a:r>
          </a:p>
          <a:p>
            <a:pPr marL="342900" lvl="0" indent="-342900">
              <a:spcBef>
                <a:spcPct val="20000"/>
              </a:spcBef>
              <a:buFont typeface="Arial" pitchFamily="34" charset="0"/>
              <a:buChar char="•"/>
            </a:pPr>
            <a:r>
              <a:rPr lang="zh-CN" altLang="en-US" sz="1400" dirty="0">
                <a:latin typeface="微软雅黑" pitchFamily="34" charset="-122"/>
                <a:ea typeface="微软雅黑" pitchFamily="34" charset="-122"/>
              </a:rPr>
              <a:t>零配置部署，支持</a:t>
            </a:r>
            <a:r>
              <a:rPr lang="en-US" altLang="zh-CN" sz="1400" dirty="0">
                <a:latin typeface="微软雅黑" pitchFamily="34" charset="-122"/>
                <a:ea typeface="微软雅黑" pitchFamily="34" charset="-122"/>
              </a:rPr>
              <a:t>U</a:t>
            </a:r>
            <a:r>
              <a:rPr lang="zh-CN" altLang="en-US" sz="1400" dirty="0">
                <a:latin typeface="微软雅黑" pitchFamily="34" charset="-122"/>
                <a:ea typeface="微软雅黑" pitchFamily="34" charset="-122"/>
              </a:rPr>
              <a:t>盘等多种开局方式，简化网络部署复杂度，降低实施成本。</a:t>
            </a:r>
          </a:p>
          <a:p>
            <a:pPr marL="342900" lvl="0" indent="-342900">
              <a:spcBef>
                <a:spcPct val="20000"/>
              </a:spcBef>
              <a:buFont typeface="Arial" pitchFamily="34" charset="0"/>
              <a:buChar char="•"/>
            </a:pPr>
            <a:r>
              <a:rPr lang="zh-CN" altLang="en-US" sz="1400" dirty="0">
                <a:latin typeface="微软雅黑" pitchFamily="34" charset="-122"/>
                <a:ea typeface="微软雅黑" pitchFamily="34" charset="-122"/>
              </a:rPr>
              <a:t>智能远程集中管理（</a:t>
            </a:r>
            <a:r>
              <a:rPr lang="en-US" altLang="zh-CN" sz="1400" dirty="0" err="1">
                <a:latin typeface="微软雅黑" pitchFamily="34" charset="-122"/>
                <a:ea typeface="微软雅黑" pitchFamily="34" charset="-122"/>
              </a:rPr>
              <a:t>BiMS</a:t>
            </a:r>
            <a:r>
              <a:rPr lang="zh-CN" altLang="en-US" sz="1400" dirty="0">
                <a:latin typeface="微软雅黑" pitchFamily="34" charset="-122"/>
                <a:ea typeface="微软雅黑" pitchFamily="34" charset="-122"/>
              </a:rPr>
              <a:t>），支持批量设备软件升级、配置自动下发、配置回滚、设备运行监控、故障告警等。</a:t>
            </a:r>
          </a:p>
          <a:p>
            <a:pPr marL="342900" lvl="0" indent="-342900">
              <a:spcBef>
                <a:spcPct val="20000"/>
              </a:spcBef>
              <a:buFont typeface="Arial" pitchFamily="34" charset="0"/>
              <a:buChar char="•"/>
            </a:pPr>
            <a:r>
              <a:rPr lang="zh-CN" altLang="en-US" sz="1400" dirty="0">
                <a:latin typeface="微软雅黑" pitchFamily="34" charset="-122"/>
                <a:ea typeface="微软雅黑" pitchFamily="34" charset="-122"/>
              </a:rPr>
              <a:t>设备内嵌智能网管平台，实现局域网内的设备和用户的管理。</a:t>
            </a:r>
          </a:p>
          <a:p>
            <a:pPr marL="342900" lvl="0" indent="-342900">
              <a:spcBef>
                <a:spcPct val="20000"/>
              </a:spcBef>
              <a:buFont typeface="Arial" pitchFamily="34" charset="0"/>
              <a:buChar char="•"/>
            </a:pPr>
            <a:r>
              <a:rPr lang="zh-CN" altLang="en-US" sz="1400" dirty="0">
                <a:latin typeface="微软雅黑" pitchFamily="34" charset="-122"/>
                <a:ea typeface="微软雅黑" pitchFamily="34" charset="-122"/>
              </a:rPr>
              <a:t>丰富的</a:t>
            </a:r>
            <a:r>
              <a:rPr lang="en-US" altLang="zh-CN" sz="1400" dirty="0">
                <a:latin typeface="微软雅黑" pitchFamily="34" charset="-122"/>
                <a:ea typeface="微软雅黑" pitchFamily="34" charset="-122"/>
              </a:rPr>
              <a:t>VPN</a:t>
            </a:r>
            <a:r>
              <a:rPr lang="zh-CN" altLang="en-US" sz="1400" dirty="0">
                <a:latin typeface="微软雅黑" pitchFamily="34" charset="-122"/>
                <a:ea typeface="微软雅黑" pitchFamily="34" charset="-122"/>
              </a:rPr>
              <a:t>互联技术，支持国密办加密算法，提供各种应用场景下的云网络</a:t>
            </a:r>
            <a:r>
              <a:rPr lang="en-US" altLang="zh-CN" sz="1400" dirty="0">
                <a:latin typeface="微软雅黑" pitchFamily="34" charset="-122"/>
                <a:ea typeface="微软雅黑" pitchFamily="34" charset="-122"/>
              </a:rPr>
              <a:t>VPN</a:t>
            </a:r>
            <a:r>
              <a:rPr lang="zh-CN" altLang="en-US" sz="1400" dirty="0">
                <a:latin typeface="微软雅黑" pitchFamily="34" charset="-122"/>
                <a:ea typeface="微软雅黑" pitchFamily="34" charset="-122"/>
              </a:rPr>
              <a:t>接入，畅享云网络服务。</a:t>
            </a:r>
          </a:p>
          <a:p>
            <a:pPr marL="342900" lvl="0" indent="-342900">
              <a:spcBef>
                <a:spcPct val="20000"/>
              </a:spcBef>
              <a:buFont typeface="Arial" pitchFamily="34" charset="0"/>
              <a:buChar char="•"/>
            </a:pPr>
            <a:r>
              <a:rPr lang="en-US" altLang="zh-CN" sz="1400" dirty="0">
                <a:latin typeface="微软雅黑" pitchFamily="34" charset="-122"/>
                <a:ea typeface="微软雅黑" pitchFamily="34" charset="-122"/>
              </a:rPr>
              <a:t>MSR2600</a:t>
            </a:r>
            <a:r>
              <a:rPr lang="zh-CN" altLang="en-US" sz="1400" dirty="0">
                <a:latin typeface="微软雅黑" pitchFamily="34" charset="-122"/>
                <a:ea typeface="微软雅黑" pitchFamily="34" charset="-122"/>
              </a:rPr>
              <a:t>系列云业务</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多业务路由器主要适用于金融离行式网点、中小企业、政府县乡分支机构、商业连锁营业网点等应用环境。</a:t>
            </a:r>
            <a:r>
              <a:rPr lang="en-US" altLang="zh-CN" sz="1400" dirty="0">
                <a:latin typeface="微软雅黑" pitchFamily="34" charset="-122"/>
                <a:ea typeface="微软雅黑" pitchFamily="34" charset="-122"/>
              </a:rPr>
              <a:t>MSR2600</a:t>
            </a:r>
            <a:r>
              <a:rPr lang="zh-CN" altLang="en-US" sz="1400" dirty="0">
                <a:latin typeface="微软雅黑" pitchFamily="34" charset="-122"/>
                <a:ea typeface="微软雅黑" pitchFamily="34" charset="-122"/>
              </a:rPr>
              <a:t>系列路由器包括的产品主要有：</a:t>
            </a:r>
            <a:r>
              <a:rPr lang="en-US" altLang="zh-CN" sz="1400" dirty="0">
                <a:latin typeface="微软雅黑" pitchFamily="34" charset="-122"/>
                <a:ea typeface="微软雅黑" pitchFamily="34" charset="-122"/>
              </a:rPr>
              <a:t>MSR2600-5</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MSR2600-10</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MSR2600-17</a:t>
            </a:r>
            <a:r>
              <a:rPr lang="zh-CN" altLang="en-US" sz="1400" dirty="0">
                <a:latin typeface="微软雅黑" pitchFamily="34" charset="-122"/>
                <a:ea typeface="微软雅黑" pitchFamily="34" charset="-122"/>
              </a:rPr>
              <a:t>和</a:t>
            </a:r>
            <a:r>
              <a:rPr lang="en-US" altLang="zh-CN" sz="1400" dirty="0">
                <a:latin typeface="微软雅黑" pitchFamily="34" charset="-122"/>
                <a:ea typeface="微软雅黑" pitchFamily="34" charset="-122"/>
              </a:rPr>
              <a:t>MSR 26-30</a:t>
            </a:r>
            <a:r>
              <a:rPr lang="zh-CN" altLang="en-US" sz="1400" dirty="0">
                <a:latin typeface="微软雅黑" pitchFamily="34" charset="-122"/>
                <a:ea typeface="微软雅黑" pitchFamily="34" charset="-122"/>
              </a:rPr>
              <a:t>路由器。</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73330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95488"/>
            <a:ext cx="4872046" cy="461665"/>
          </a:xfrm>
        </p:spPr>
        <p:txBody>
          <a:bodyPr/>
          <a:lstStyle/>
          <a:p>
            <a:r>
              <a:rPr lang="zh-CN" altLang="en-US" dirty="0"/>
              <a:t>华三云实验室（模拟器）</a:t>
            </a:r>
          </a:p>
        </p:txBody>
      </p:sp>
      <p:sp>
        <p:nvSpPr>
          <p:cNvPr id="3" name="内容占位符 2"/>
          <p:cNvSpPr>
            <a:spLocks noGrp="1"/>
          </p:cNvSpPr>
          <p:nvPr>
            <p:ph idx="1"/>
          </p:nvPr>
        </p:nvSpPr>
        <p:spPr>
          <a:xfrm>
            <a:off x="214282" y="1071552"/>
            <a:ext cx="6643734" cy="3522675"/>
          </a:xfrm>
        </p:spPr>
        <p:txBody>
          <a:bodyPr>
            <a:normAutofit/>
          </a:bodyPr>
          <a:lstStyle/>
          <a:p>
            <a:r>
              <a:rPr lang="zh-CN" altLang="en-US" sz="1800" dirty="0"/>
              <a:t>华三云实验室（</a:t>
            </a:r>
            <a:r>
              <a:rPr lang="en-US" altLang="zh-CN" sz="1800" dirty="0"/>
              <a:t>H3C Cloud Lab</a:t>
            </a:r>
            <a:r>
              <a:rPr lang="zh-CN" altLang="en-US" sz="1800" dirty="0"/>
              <a:t>，简称</a:t>
            </a:r>
            <a:r>
              <a:rPr lang="en-US" altLang="zh-CN" sz="1800" dirty="0"/>
              <a:t>HCL</a:t>
            </a:r>
            <a:r>
              <a:rPr lang="zh-CN" altLang="en-US" sz="1800" dirty="0"/>
              <a:t>）是一款界面图形化的全真网络模拟软件，用户可以通过该软件实现</a:t>
            </a:r>
            <a:r>
              <a:rPr lang="en-US" altLang="zh-CN" sz="1800" dirty="0"/>
              <a:t>H3C</a:t>
            </a:r>
            <a:r>
              <a:rPr lang="zh-CN" altLang="en-US" sz="1800" dirty="0"/>
              <a:t>公司多个型号的虚拟设备的组网，是用户学习、测试基于</a:t>
            </a:r>
            <a:r>
              <a:rPr lang="en-US" altLang="zh-CN" sz="1800" dirty="0"/>
              <a:t>H3C</a:t>
            </a:r>
            <a:r>
              <a:rPr lang="zh-CN" altLang="en-US" sz="1800" dirty="0"/>
              <a:t>公司</a:t>
            </a:r>
            <a:r>
              <a:rPr lang="en-US" altLang="zh-CN" sz="1800" dirty="0"/>
              <a:t>Comware V7</a:t>
            </a:r>
            <a:r>
              <a:rPr lang="zh-CN" altLang="en-US" sz="1800" dirty="0"/>
              <a:t>平台的网络设备的必备工具。</a:t>
            </a:r>
            <a:endParaRPr lang="en-US" altLang="zh-CN" sz="1800" dirty="0"/>
          </a:p>
          <a:p>
            <a:r>
              <a:rPr lang="en-US" altLang="zh-CN" sz="1800" dirty="0"/>
              <a:t>H3C</a:t>
            </a:r>
            <a:r>
              <a:rPr lang="zh-CN" altLang="en-US" sz="1800" dirty="0"/>
              <a:t>网络设备模拟器官方免费下载： </a:t>
            </a:r>
            <a:r>
              <a:rPr lang="en-US" altLang="zh-CN" sz="1800" dirty="0">
                <a:hlinkClick r:id="rId2"/>
              </a:rPr>
              <a:t>https://www.h3c.com/cn/Service/Document_Software/Software_Download/Other_Product/H3C_Cloud_Lab/Catalog/HCL/</a:t>
            </a:r>
            <a:r>
              <a:rPr lang="en-US" altLang="zh-CN" sz="1800" dirty="0"/>
              <a:t>  </a:t>
            </a:r>
            <a:r>
              <a:rPr lang="zh-CN" altLang="en-US" sz="1800" dirty="0"/>
              <a:t>具体操作请参照华三云实验室用户手册</a:t>
            </a:r>
          </a:p>
          <a:p>
            <a:pPr marL="0" indent="0">
              <a:buNone/>
            </a:pPr>
            <a:endParaRPr lang="zh-CN" altLang="en-US" sz="1800" dirty="0"/>
          </a:p>
        </p:txBody>
      </p:sp>
    </p:spTree>
    <p:extLst>
      <p:ext uri="{BB962C8B-B14F-4D97-AF65-F5344CB8AC3E}">
        <p14:creationId xmlns:p14="http://schemas.microsoft.com/office/powerpoint/2010/main" val="3600647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a:t>登录交换机</a:t>
            </a:r>
          </a:p>
        </p:txBody>
      </p:sp>
      <p:sp>
        <p:nvSpPr>
          <p:cNvPr id="21507" name="Rectangle 3"/>
          <p:cNvSpPr>
            <a:spLocks noGrp="1" noChangeArrowheads="1"/>
          </p:cNvSpPr>
          <p:nvPr>
            <p:ph type="body" idx="1"/>
          </p:nvPr>
        </p:nvSpPr>
        <p:spPr>
          <a:xfrm>
            <a:off x="214282" y="1071552"/>
            <a:ext cx="6643734" cy="3522675"/>
          </a:xfrm>
        </p:spPr>
        <p:txBody>
          <a:bodyPr>
            <a:normAutofit/>
          </a:bodyPr>
          <a:lstStyle/>
          <a:p>
            <a:r>
              <a:rPr lang="en-US" sz="1800" dirty="0"/>
              <a:t>Console</a:t>
            </a:r>
            <a:r>
              <a:rPr lang="zh-CN" altLang="en-US" sz="1800" dirty="0"/>
              <a:t>口登录</a:t>
            </a:r>
          </a:p>
          <a:p>
            <a:pPr marL="0" indent="0">
              <a:buNone/>
            </a:pPr>
            <a:endParaRPr lang="zh-CN" altLang="en-US" sz="1800" dirty="0"/>
          </a:p>
          <a:p>
            <a:endParaRPr lang="zh-CN" altLang="en-US" sz="1800" dirty="0"/>
          </a:p>
          <a:p>
            <a:r>
              <a:rPr lang="en-US" sz="1800" dirty="0"/>
              <a:t>Telnet</a:t>
            </a:r>
            <a:r>
              <a:rPr lang="zh-CN" altLang="en-US" sz="1800" dirty="0"/>
              <a:t>方式登录</a:t>
            </a:r>
          </a:p>
          <a:p>
            <a:pPr>
              <a:buFont typeface="Wingdings" pitchFamily="2" charset="2"/>
              <a:buNone/>
            </a:pPr>
            <a:endParaRPr lang="zh-CN" altLang="en-US" sz="1800" dirty="0"/>
          </a:p>
        </p:txBody>
      </p:sp>
    </p:spTree>
    <p:extLst>
      <p:ext uri="{BB962C8B-B14F-4D97-AF65-F5344CB8AC3E}">
        <p14:creationId xmlns:p14="http://schemas.microsoft.com/office/powerpoint/2010/main" val="315302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06896" y="195488"/>
            <a:ext cx="8229600" cy="461665"/>
          </a:xfrm>
        </p:spPr>
        <p:txBody>
          <a:bodyPr/>
          <a:lstStyle/>
          <a:p>
            <a:r>
              <a:rPr lang="zh-CN" altLang="en-US" dirty="0"/>
              <a:t>通过</a:t>
            </a:r>
            <a:r>
              <a:rPr lang="en-US" dirty="0"/>
              <a:t>Console</a:t>
            </a:r>
            <a:r>
              <a:rPr lang="zh-CN" altLang="en-US" dirty="0"/>
              <a:t>口登录交换机</a:t>
            </a:r>
          </a:p>
        </p:txBody>
      </p:sp>
      <p:sp>
        <p:nvSpPr>
          <p:cNvPr id="22531" name="Rectangle 3"/>
          <p:cNvSpPr>
            <a:spLocks noGrp="1" noChangeArrowheads="1"/>
          </p:cNvSpPr>
          <p:nvPr>
            <p:ph type="body" sz="half" idx="1"/>
          </p:nvPr>
        </p:nvSpPr>
        <p:spPr>
          <a:xfrm>
            <a:off x="214282" y="1071551"/>
            <a:ext cx="8245506" cy="857257"/>
          </a:xfrm>
        </p:spPr>
        <p:txBody>
          <a:bodyPr>
            <a:normAutofit/>
          </a:bodyPr>
          <a:lstStyle/>
          <a:p>
            <a:r>
              <a:rPr lang="zh-CN" altLang="en-US" sz="1800" dirty="0"/>
              <a:t>配置交换机的最直接方法</a:t>
            </a:r>
          </a:p>
          <a:p>
            <a:r>
              <a:rPr lang="zh-CN" altLang="en-US" sz="1800" dirty="0"/>
              <a:t>首次配置交换机唯一可用的方法</a:t>
            </a:r>
          </a:p>
          <a:p>
            <a:endParaRPr lang="zh-CN" altLang="en-US" sz="1800" dirty="0"/>
          </a:p>
        </p:txBody>
      </p:sp>
      <p:graphicFrame>
        <p:nvGraphicFramePr>
          <p:cNvPr id="22532" name="Object 4"/>
          <p:cNvGraphicFramePr>
            <a:graphicFrameLocks noGrp="1" noChangeAspect="1"/>
          </p:cNvGraphicFramePr>
          <p:nvPr>
            <p:ph sz="half" idx="2"/>
            <p:extLst>
              <p:ext uri="{D42A27DB-BD31-4B8C-83A1-F6EECF244321}">
                <p14:modId xmlns:p14="http://schemas.microsoft.com/office/powerpoint/2010/main" val="3188747698"/>
              </p:ext>
            </p:extLst>
          </p:nvPr>
        </p:nvGraphicFramePr>
        <p:xfrm>
          <a:off x="323528" y="2283718"/>
          <a:ext cx="6480720" cy="1701404"/>
        </p:xfrm>
        <a:graphic>
          <a:graphicData uri="http://schemas.openxmlformats.org/presentationml/2006/ole">
            <mc:AlternateContent xmlns:mc="http://schemas.openxmlformats.org/markup-compatibility/2006">
              <mc:Choice xmlns:v="urn:schemas-microsoft-com:vml" Requires="v">
                <p:oleObj spid="_x0000_s1138" r:id="rId3" imgW="5013712" imgH="1577633" progId="">
                  <p:embed/>
                </p:oleObj>
              </mc:Choice>
              <mc:Fallback>
                <p:oleObj r:id="rId3" imgW="5013712" imgH="1577633" progId="">
                  <p:embed/>
                  <p:pic>
                    <p:nvPicPr>
                      <p:cNvPr id="0" name="Picture 9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283718"/>
                        <a:ext cx="6480720" cy="1701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3" name="Line 5"/>
          <p:cNvSpPr>
            <a:spLocks noChangeShapeType="1"/>
          </p:cNvSpPr>
          <p:nvPr/>
        </p:nvSpPr>
        <p:spPr bwMode="auto">
          <a:xfrm>
            <a:off x="3714744" y="3084912"/>
            <a:ext cx="288925" cy="1079897"/>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4" name="Text Box 6"/>
          <p:cNvSpPr txBox="1">
            <a:spLocks noChangeArrowheads="1"/>
          </p:cNvSpPr>
          <p:nvPr/>
        </p:nvSpPr>
        <p:spPr bwMode="auto">
          <a:xfrm>
            <a:off x="3664349" y="4164807"/>
            <a:ext cx="15263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a:t>Console</a:t>
            </a:r>
            <a:r>
              <a:rPr lang="zh-CN" sz="2000"/>
              <a:t>电缆</a:t>
            </a:r>
          </a:p>
        </p:txBody>
      </p:sp>
    </p:spTree>
    <p:extLst>
      <p:ext uri="{BB962C8B-B14F-4D97-AF65-F5344CB8AC3E}">
        <p14:creationId xmlns:p14="http://schemas.microsoft.com/office/powerpoint/2010/main" val="1877918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9707" y="195488"/>
            <a:ext cx="8229600" cy="461665"/>
          </a:xfrm>
        </p:spPr>
        <p:txBody>
          <a:bodyPr/>
          <a:lstStyle/>
          <a:p>
            <a:r>
              <a:rPr lang="en-US" altLang="zh-CN" dirty="0"/>
              <a:t>Console</a:t>
            </a:r>
            <a:r>
              <a:rPr lang="zh-CN" altLang="en-US" dirty="0"/>
              <a:t>电缆连接图</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37" y="939616"/>
            <a:ext cx="3600400" cy="2489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841" y="3468177"/>
            <a:ext cx="2933749" cy="1461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214810" y="1353915"/>
            <a:ext cx="2448272" cy="646331"/>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zh-CN" altLang="en-US" sz="1800" dirty="0"/>
              <a:t>使用</a:t>
            </a:r>
            <a:r>
              <a:rPr lang="en-US" altLang="zh-CN" sz="1800" dirty="0"/>
              <a:t>Console</a:t>
            </a:r>
            <a:r>
              <a:rPr lang="zh-CN" altLang="en-US" sz="1800" dirty="0"/>
              <a:t>电缆连</a:t>
            </a:r>
            <a:endParaRPr lang="en-US" altLang="zh-CN" sz="1800" dirty="0"/>
          </a:p>
          <a:p>
            <a:r>
              <a:rPr lang="zh-CN" altLang="en-US" sz="1800" dirty="0"/>
              <a:t>接计算机和交换机</a:t>
            </a:r>
          </a:p>
        </p:txBody>
      </p:sp>
      <p:cxnSp>
        <p:nvCxnSpPr>
          <p:cNvPr id="7" name="直接箭头连接符 6"/>
          <p:cNvCxnSpPr/>
          <p:nvPr/>
        </p:nvCxnSpPr>
        <p:spPr>
          <a:xfrm rot="5400000">
            <a:off x="4107653" y="2035965"/>
            <a:ext cx="285752" cy="214313"/>
          </a:xfrm>
          <a:prstGeom prst="straightConnector1">
            <a:avLst/>
          </a:prstGeom>
          <a:ln w="254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000496" y="3881910"/>
            <a:ext cx="1999265" cy="369332"/>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defRPr sz="2000">
                <a:latin typeface="微软雅黑" panose="020B0503020204020204" pitchFamily="34" charset="-122"/>
                <a:ea typeface="微软雅黑" panose="020B0503020204020204" pitchFamily="34" charset="-122"/>
              </a:defRPr>
            </a:lvl1pPr>
          </a:lstStyle>
          <a:p>
            <a:r>
              <a:rPr lang="en-US" altLang="zh-CN" sz="1800" dirty="0"/>
              <a:t>Console</a:t>
            </a:r>
            <a:r>
              <a:rPr lang="zh-CN" altLang="en-US" sz="1800" dirty="0"/>
              <a:t>电缆外观</a:t>
            </a:r>
          </a:p>
        </p:txBody>
      </p:sp>
      <p:cxnSp>
        <p:nvCxnSpPr>
          <p:cNvPr id="12" name="直接箭头连接符 11"/>
          <p:cNvCxnSpPr>
            <a:stCxn id="11" idx="1"/>
          </p:cNvCxnSpPr>
          <p:nvPr/>
        </p:nvCxnSpPr>
        <p:spPr>
          <a:xfrm rot="10800000" flipV="1">
            <a:off x="3451156" y="4066575"/>
            <a:ext cx="549340" cy="21577"/>
          </a:xfrm>
          <a:prstGeom prst="straightConnector1">
            <a:avLst/>
          </a:prstGeom>
          <a:ln w="254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83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06896" y="195488"/>
            <a:ext cx="8229600" cy="461665"/>
          </a:xfrm>
        </p:spPr>
        <p:txBody>
          <a:bodyPr/>
          <a:lstStyle/>
          <a:p>
            <a:r>
              <a:rPr lang="zh-CN" altLang="en-US" dirty="0"/>
              <a:t>通过</a:t>
            </a:r>
            <a:r>
              <a:rPr lang="en-US" dirty="0"/>
              <a:t>Console</a:t>
            </a:r>
            <a:r>
              <a:rPr lang="zh-CN" altLang="en-US" dirty="0"/>
              <a:t>口登录交换机（续）</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011255"/>
            <a:ext cx="4896544" cy="263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4282" y="3723878"/>
            <a:ext cx="6589966" cy="1200329"/>
          </a:xfrm>
          <a:prstGeom prst="rect">
            <a:avLst/>
          </a:prstGeom>
          <a:noFill/>
        </p:spPr>
        <p:txBody>
          <a:bodyPr wrap="square" rtlCol="0">
            <a:spAutoFit/>
          </a:bodyPr>
          <a:lstStyle/>
          <a:p>
            <a:pPr>
              <a:spcBef>
                <a:spcPts val="432"/>
              </a:spcBef>
            </a:pPr>
            <a:r>
              <a:rPr lang="zh-CN" altLang="en-US" dirty="0">
                <a:latin typeface="微软雅黑" panose="020B0503020204020204" pitchFamily="34" charset="-122"/>
                <a:ea typeface="微软雅黑" panose="020B0503020204020204" pitchFamily="34" charset="-122"/>
              </a:rPr>
              <a:t>注意：此为</a:t>
            </a:r>
            <a:r>
              <a:rPr lang="en-US" altLang="zh-CN" dirty="0">
                <a:latin typeface="微软雅黑" panose="020B0503020204020204" pitchFamily="34" charset="-122"/>
                <a:ea typeface="微软雅黑" panose="020B0503020204020204" pitchFamily="34" charset="-122"/>
              </a:rPr>
              <a:t>XP</a:t>
            </a:r>
            <a:r>
              <a:rPr lang="zh-CN" altLang="en-US" dirty="0">
                <a:latin typeface="微软雅黑" panose="020B0503020204020204" pitchFamily="34" charset="-122"/>
                <a:ea typeface="微软雅黑" panose="020B0503020204020204" pitchFamily="34" charset="-122"/>
              </a:rPr>
              <a:t>系统界面，</a:t>
            </a:r>
            <a:r>
              <a:rPr lang="en-US" altLang="zh-CN" dirty="0">
                <a:latin typeface="微软雅黑" panose="020B0503020204020204" pitchFamily="34" charset="-122"/>
                <a:ea typeface="微软雅黑" panose="020B0503020204020204" pitchFamily="34" charset="-122"/>
              </a:rPr>
              <a:t>WIN7</a:t>
            </a:r>
            <a:r>
              <a:rPr lang="zh-CN" altLang="en-US" dirty="0">
                <a:latin typeface="微软雅黑" panose="020B0503020204020204" pitchFamily="34" charset="-122"/>
                <a:ea typeface="微软雅黑" panose="020B0503020204020204" pitchFamily="34" charset="-122"/>
              </a:rPr>
              <a:t>系统需要单独安装超级终端软件或第三方软件，如</a:t>
            </a:r>
            <a:r>
              <a:rPr lang="en-US" altLang="zh-CN" dirty="0">
                <a:latin typeface="微软雅黑" panose="020B0503020204020204" pitchFamily="34" charset="-122"/>
                <a:ea typeface="微软雅黑" panose="020B0503020204020204" pitchFamily="34" charset="-122"/>
              </a:rPr>
              <a:t>PUTTY</a:t>
            </a:r>
            <a:r>
              <a:rPr lang="zh-CN" altLang="en-US" dirty="0">
                <a:latin typeface="微软雅黑" panose="020B0503020204020204" pitchFamily="34" charset="-122"/>
                <a:ea typeface="微软雅黑" panose="020B0503020204020204" pitchFamily="34" charset="-122"/>
              </a:rPr>
              <a:t>等，可使用百度搜索去下载相关软件，搜索关键字“</a:t>
            </a:r>
            <a:r>
              <a:rPr lang="en-US" altLang="zh-CN" dirty="0">
                <a:latin typeface="微软雅黑" panose="020B0503020204020204" pitchFamily="34" charset="-122"/>
                <a:ea typeface="微软雅黑" panose="020B0503020204020204" pitchFamily="34" charset="-122"/>
              </a:rPr>
              <a:t>WIN7</a:t>
            </a:r>
            <a:r>
              <a:rPr lang="zh-CN" altLang="en-US" dirty="0">
                <a:latin typeface="微软雅黑" panose="020B0503020204020204" pitchFamily="34" charset="-122"/>
                <a:ea typeface="微软雅黑" panose="020B0503020204020204" pitchFamily="34" charset="-122"/>
              </a:rPr>
              <a:t>下使用超级终端”。</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1599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27584" y="191144"/>
            <a:ext cx="4872046" cy="461665"/>
          </a:xfrm>
        </p:spPr>
        <p:txBody>
          <a:bodyPr/>
          <a:lstStyle/>
          <a:p>
            <a:r>
              <a:rPr lang="zh-CN" altLang="en-US" dirty="0"/>
              <a:t>交换机介绍</a:t>
            </a:r>
          </a:p>
        </p:txBody>
      </p:sp>
      <p:sp>
        <p:nvSpPr>
          <p:cNvPr id="5123" name="Rectangle 3"/>
          <p:cNvSpPr>
            <a:spLocks noGrp="1" noChangeArrowheads="1"/>
          </p:cNvSpPr>
          <p:nvPr>
            <p:ph type="body" idx="1"/>
          </p:nvPr>
        </p:nvSpPr>
        <p:spPr>
          <a:xfrm>
            <a:off x="214283" y="1071551"/>
            <a:ext cx="7599398" cy="3214711"/>
          </a:xfrm>
        </p:spPr>
        <p:txBody>
          <a:bodyPr>
            <a:noAutofit/>
          </a:bodyPr>
          <a:lstStyle/>
          <a:p>
            <a:r>
              <a:rPr lang="zh-CN" altLang="en-US" sz="1800" dirty="0"/>
              <a:t>交换机硬件结构</a:t>
            </a:r>
            <a:endParaRPr lang="en-US" altLang="zh-CN" sz="1800" dirty="0"/>
          </a:p>
          <a:p>
            <a:pPr marL="0" indent="0">
              <a:buNone/>
            </a:pPr>
            <a:endParaRPr lang="zh-CN" altLang="en-US" sz="1800" dirty="0"/>
          </a:p>
          <a:p>
            <a:r>
              <a:rPr lang="zh-CN" altLang="en-US" sz="1800" dirty="0"/>
              <a:t>交换机软件结构</a:t>
            </a:r>
            <a:endParaRPr lang="en-US" altLang="zh-CN" sz="1800" dirty="0"/>
          </a:p>
          <a:p>
            <a:pPr marL="0" indent="0">
              <a:buNone/>
            </a:pPr>
            <a:endParaRPr lang="zh-CN" altLang="en-US" sz="1800" dirty="0"/>
          </a:p>
          <a:p>
            <a:r>
              <a:rPr lang="zh-CN" altLang="en-US" sz="1800" dirty="0"/>
              <a:t>交换机性能指标</a:t>
            </a:r>
            <a:endParaRPr lang="en-US" altLang="zh-CN" sz="1800" dirty="0"/>
          </a:p>
          <a:p>
            <a:pPr marL="0" indent="0">
              <a:buNone/>
            </a:pPr>
            <a:endParaRPr lang="zh-CN" altLang="en-US" sz="1800" dirty="0"/>
          </a:p>
          <a:p>
            <a:r>
              <a:rPr lang="zh-CN" altLang="en-US" sz="1800" dirty="0"/>
              <a:t>交换机的分类</a:t>
            </a:r>
            <a:endParaRPr lang="en-US" altLang="zh-CN" sz="1800" dirty="0"/>
          </a:p>
          <a:p>
            <a:pPr marL="0" indent="0">
              <a:buNone/>
            </a:pPr>
            <a:endParaRPr lang="zh-CN" altLang="en-US" sz="1800" dirty="0"/>
          </a:p>
          <a:p>
            <a:r>
              <a:rPr lang="en-US" sz="1800" dirty="0"/>
              <a:t>H3C</a:t>
            </a:r>
            <a:r>
              <a:rPr lang="zh-CN" altLang="en-US" sz="1800" dirty="0"/>
              <a:t>系列交换机</a:t>
            </a:r>
          </a:p>
        </p:txBody>
      </p:sp>
    </p:spTree>
    <p:extLst>
      <p:ext uri="{BB962C8B-B14F-4D97-AF65-F5344CB8AC3E}">
        <p14:creationId xmlns:p14="http://schemas.microsoft.com/office/powerpoint/2010/main" val="214445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06896" y="195488"/>
            <a:ext cx="8229600" cy="461665"/>
          </a:xfrm>
        </p:spPr>
        <p:txBody>
          <a:bodyPr/>
          <a:lstStyle/>
          <a:p>
            <a:r>
              <a:rPr lang="zh-CN" altLang="en-US" dirty="0"/>
              <a:t>通过</a:t>
            </a:r>
            <a:r>
              <a:rPr lang="en-US" dirty="0"/>
              <a:t>Console</a:t>
            </a:r>
            <a:r>
              <a:rPr lang="zh-CN" altLang="en-US" dirty="0"/>
              <a:t>口登录交换机（续）</a:t>
            </a:r>
          </a:p>
        </p:txBody>
      </p:sp>
      <p:pic>
        <p:nvPicPr>
          <p:cNvPr id="24579" name="Picture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32" y="916583"/>
            <a:ext cx="5111973" cy="310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5"/>
          <p:cNvSpPr txBox="1">
            <a:spLocks noChangeArrowheads="1"/>
          </p:cNvSpPr>
          <p:nvPr/>
        </p:nvSpPr>
        <p:spPr bwMode="auto">
          <a:xfrm>
            <a:off x="5286380" y="4078442"/>
            <a:ext cx="1210588" cy="707886"/>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sz="2000" dirty="0">
                <a:latin typeface="微软雅黑" panose="020B0503020204020204" pitchFamily="34" charset="-122"/>
                <a:ea typeface="微软雅黑" panose="020B0503020204020204" pitchFamily="34" charset="-122"/>
              </a:rPr>
              <a:t>点击此按</a:t>
            </a:r>
          </a:p>
          <a:p>
            <a:r>
              <a:rPr lang="zh-CN" sz="2000" dirty="0">
                <a:latin typeface="微软雅黑" panose="020B0503020204020204" pitchFamily="34" charset="-122"/>
                <a:ea typeface="微软雅黑" panose="020B0503020204020204" pitchFamily="34" charset="-122"/>
              </a:rPr>
              <a:t>钮即可</a:t>
            </a:r>
          </a:p>
        </p:txBody>
      </p:sp>
      <p:sp>
        <p:nvSpPr>
          <p:cNvPr id="24580" name="Line 4"/>
          <p:cNvSpPr>
            <a:spLocks noChangeShapeType="1"/>
          </p:cNvSpPr>
          <p:nvPr/>
        </p:nvSpPr>
        <p:spPr bwMode="auto">
          <a:xfrm>
            <a:off x="4714876" y="3929072"/>
            <a:ext cx="541007" cy="415500"/>
          </a:xfrm>
          <a:prstGeom prst="line">
            <a:avLst/>
          </a:prstGeom>
          <a:noFill/>
          <a:ln w="9525"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7084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67" y="916815"/>
            <a:ext cx="5564183" cy="316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noChangeArrowheads="1"/>
          </p:cNvSpPr>
          <p:nvPr>
            <p:ph type="title"/>
          </p:nvPr>
        </p:nvSpPr>
        <p:spPr>
          <a:xfrm>
            <a:off x="806896" y="165871"/>
            <a:ext cx="8229600" cy="461665"/>
          </a:xfrm>
        </p:spPr>
        <p:txBody>
          <a:bodyPr/>
          <a:lstStyle/>
          <a:p>
            <a:r>
              <a:rPr lang="zh-CN" altLang="en-US" dirty="0"/>
              <a:t>通过</a:t>
            </a:r>
            <a:r>
              <a:rPr lang="en-US" dirty="0"/>
              <a:t>Console</a:t>
            </a:r>
            <a:r>
              <a:rPr lang="zh-CN" altLang="en-US" dirty="0"/>
              <a:t>口登录交换机（续）</a:t>
            </a:r>
          </a:p>
        </p:txBody>
      </p:sp>
      <p:sp>
        <p:nvSpPr>
          <p:cNvPr id="25605" name="Text Box 5"/>
          <p:cNvSpPr txBox="1">
            <a:spLocks noChangeArrowheads="1"/>
          </p:cNvSpPr>
          <p:nvPr/>
        </p:nvSpPr>
        <p:spPr bwMode="auto">
          <a:xfrm>
            <a:off x="1928794" y="4214824"/>
            <a:ext cx="4000527" cy="646331"/>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dirty="0">
                <a:latin typeface="微软雅黑" panose="020B0503020204020204" pitchFamily="34" charset="-122"/>
                <a:ea typeface="微软雅黑" panose="020B0503020204020204" pitchFamily="34" charset="-122"/>
              </a:rPr>
              <a:t>点击此菜单项可以将登录过程中显示的所有文本保存到文件中</a:t>
            </a:r>
          </a:p>
        </p:txBody>
      </p:sp>
      <p:sp>
        <p:nvSpPr>
          <p:cNvPr id="25604" name="Line 4"/>
          <p:cNvSpPr>
            <a:spLocks noChangeShapeType="1"/>
          </p:cNvSpPr>
          <p:nvPr/>
        </p:nvSpPr>
        <p:spPr bwMode="auto">
          <a:xfrm>
            <a:off x="4427538" y="1815706"/>
            <a:ext cx="215900" cy="2399118"/>
          </a:xfrm>
          <a:prstGeom prst="line">
            <a:avLst/>
          </a:prstGeom>
          <a:noFill/>
          <a:ln w="9525"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375432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06896" y="165871"/>
            <a:ext cx="8229600" cy="461665"/>
          </a:xfrm>
        </p:spPr>
        <p:txBody>
          <a:bodyPr/>
          <a:lstStyle/>
          <a:p>
            <a:r>
              <a:rPr lang="zh-CN" altLang="en-US" dirty="0"/>
              <a:t>使用</a:t>
            </a:r>
            <a:r>
              <a:rPr lang="en-US" dirty="0"/>
              <a:t>Telnet</a:t>
            </a:r>
            <a:r>
              <a:rPr lang="zh-CN" altLang="en-US" dirty="0"/>
              <a:t>登录交换机</a:t>
            </a:r>
          </a:p>
        </p:txBody>
      </p:sp>
      <p:sp>
        <p:nvSpPr>
          <p:cNvPr id="26627" name="Rectangle 3"/>
          <p:cNvSpPr>
            <a:spLocks noGrp="1" noChangeArrowheads="1"/>
          </p:cNvSpPr>
          <p:nvPr>
            <p:ph type="body" sz="half" idx="1"/>
          </p:nvPr>
        </p:nvSpPr>
        <p:spPr>
          <a:xfrm>
            <a:off x="214282" y="1071552"/>
            <a:ext cx="8389968" cy="906078"/>
          </a:xfrm>
        </p:spPr>
        <p:txBody>
          <a:bodyPr>
            <a:normAutofit/>
          </a:bodyPr>
          <a:lstStyle/>
          <a:p>
            <a:r>
              <a:rPr lang="zh-CN" altLang="en-US" sz="1800" dirty="0"/>
              <a:t>远程配置交换机的理想方法</a:t>
            </a:r>
          </a:p>
          <a:p>
            <a:r>
              <a:rPr lang="zh-CN" altLang="en-US" sz="1800" dirty="0"/>
              <a:t>交换机必须已经完成了一些初始化配置</a:t>
            </a:r>
          </a:p>
        </p:txBody>
      </p:sp>
      <p:graphicFrame>
        <p:nvGraphicFramePr>
          <p:cNvPr id="26628" name="Object 4"/>
          <p:cNvGraphicFramePr>
            <a:graphicFrameLocks noGrp="1" noChangeAspect="1"/>
          </p:cNvGraphicFramePr>
          <p:nvPr>
            <p:ph sz="half" idx="2"/>
            <p:extLst>
              <p:ext uri="{D42A27DB-BD31-4B8C-83A1-F6EECF244321}">
                <p14:modId xmlns:p14="http://schemas.microsoft.com/office/powerpoint/2010/main" val="1154050749"/>
              </p:ext>
            </p:extLst>
          </p:nvPr>
        </p:nvGraphicFramePr>
        <p:xfrm>
          <a:off x="684215" y="2571752"/>
          <a:ext cx="5687986" cy="1468041"/>
        </p:xfrm>
        <a:graphic>
          <a:graphicData uri="http://schemas.openxmlformats.org/presentationml/2006/ole">
            <mc:AlternateContent xmlns:mc="http://schemas.openxmlformats.org/markup-compatibility/2006">
              <mc:Choice xmlns:v="urn:schemas-microsoft-com:vml" Requires="v">
                <p:oleObj spid="_x0000_s2162" r:id="rId3" imgW="6240137" imgH="1631686" progId="">
                  <p:embed/>
                </p:oleObj>
              </mc:Choice>
              <mc:Fallback>
                <p:oleObj r:id="rId3" imgW="6240137" imgH="1631686" progId="">
                  <p:embed/>
                  <p:pic>
                    <p:nvPicPr>
                      <p:cNvPr id="0" name="Picture 9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5" y="2571752"/>
                        <a:ext cx="5687986" cy="14680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5735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27584" y="165871"/>
            <a:ext cx="8229600" cy="461665"/>
          </a:xfrm>
        </p:spPr>
        <p:txBody>
          <a:bodyPr/>
          <a:lstStyle/>
          <a:p>
            <a:r>
              <a:rPr lang="zh-CN" altLang="en-US" dirty="0"/>
              <a:t>使用</a:t>
            </a:r>
            <a:r>
              <a:rPr lang="en-US" dirty="0"/>
              <a:t>Telnet</a:t>
            </a:r>
            <a:r>
              <a:rPr lang="zh-CN" altLang="en-US" dirty="0"/>
              <a:t>登录交换机（续）</a:t>
            </a:r>
          </a:p>
        </p:txBody>
      </p:sp>
      <p:sp>
        <p:nvSpPr>
          <p:cNvPr id="27651" name="Rectangle 3"/>
          <p:cNvSpPr>
            <a:spLocks noGrp="1" noChangeArrowheads="1"/>
          </p:cNvSpPr>
          <p:nvPr>
            <p:ph type="body" sz="half" idx="1"/>
          </p:nvPr>
        </p:nvSpPr>
        <p:spPr>
          <a:xfrm>
            <a:off x="214282" y="1071552"/>
            <a:ext cx="6643734" cy="3804454"/>
          </a:xfrm>
        </p:spPr>
        <p:txBody>
          <a:bodyPr>
            <a:noAutofit/>
          </a:bodyPr>
          <a:lstStyle/>
          <a:p>
            <a:pPr>
              <a:buNone/>
            </a:pPr>
            <a:r>
              <a:rPr lang="zh-CN" altLang="en-US" sz="1600" dirty="0">
                <a:solidFill>
                  <a:srgbClr val="CC0000"/>
                </a:solidFill>
              </a:rPr>
              <a:t>交换机上必须预先完成的配置：（</a:t>
            </a:r>
            <a:r>
              <a:rPr lang="en-US" altLang="zh-CN" sz="1600" dirty="0">
                <a:solidFill>
                  <a:srgbClr val="CC0000"/>
                </a:solidFill>
              </a:rPr>
              <a:t>V5</a:t>
            </a:r>
            <a:r>
              <a:rPr lang="zh-CN" altLang="en-US" sz="1600" dirty="0">
                <a:solidFill>
                  <a:srgbClr val="CC0000"/>
                </a:solidFill>
              </a:rPr>
              <a:t>操作系统 适用于实际设备）</a:t>
            </a:r>
            <a:endParaRPr lang="en-US" sz="1600" dirty="0"/>
          </a:p>
          <a:p>
            <a:pPr>
              <a:buFont typeface="Wingdings" pitchFamily="2" charset="2"/>
              <a:buNone/>
            </a:pPr>
            <a:r>
              <a:rPr lang="en-US" sz="1600" dirty="0"/>
              <a:t>1</a:t>
            </a:r>
            <a:r>
              <a:rPr lang="zh-CN" altLang="en-US" sz="1600" dirty="0"/>
              <a:t>、配置交换机的</a:t>
            </a:r>
            <a:r>
              <a:rPr lang="en-US" sz="1600" dirty="0"/>
              <a:t>IP</a:t>
            </a:r>
            <a:r>
              <a:rPr lang="zh-CN" altLang="en-US" sz="1600" dirty="0"/>
              <a:t>地址和子网掩码</a:t>
            </a:r>
            <a:endParaRPr lang="en-US" altLang="zh-CN" sz="1600" dirty="0"/>
          </a:p>
          <a:p>
            <a:pPr marL="684000">
              <a:buFont typeface="Wingdings" pitchFamily="2" charset="2"/>
              <a:buNone/>
            </a:pPr>
            <a:r>
              <a:rPr lang="en-US" sz="1600" dirty="0"/>
              <a:t>&lt;</a:t>
            </a:r>
            <a:r>
              <a:rPr lang="en-US" altLang="zh-CN" sz="1600" dirty="0"/>
              <a:t>H3C</a:t>
            </a:r>
            <a:r>
              <a:rPr lang="en-US" sz="1600" dirty="0"/>
              <a:t>&gt; system-view </a:t>
            </a:r>
          </a:p>
          <a:p>
            <a:pPr marL="684000">
              <a:buFont typeface="Wingdings" pitchFamily="2" charset="2"/>
              <a:buNone/>
            </a:pPr>
            <a:r>
              <a:rPr lang="en-US" sz="1600" dirty="0"/>
              <a:t>[</a:t>
            </a:r>
            <a:r>
              <a:rPr lang="en-US" altLang="zh-CN" sz="1600" dirty="0"/>
              <a:t>H3C</a:t>
            </a:r>
            <a:r>
              <a:rPr lang="en-US" sz="1600" dirty="0"/>
              <a:t>] interface </a:t>
            </a:r>
            <a:r>
              <a:rPr lang="en-US" sz="1600" dirty="0" err="1"/>
              <a:t>vlan</a:t>
            </a:r>
            <a:r>
              <a:rPr lang="en-US" sz="1600" dirty="0"/>
              <a:t>-interface 1</a:t>
            </a:r>
          </a:p>
          <a:p>
            <a:pPr marL="684000">
              <a:buFont typeface="Wingdings" pitchFamily="2" charset="2"/>
              <a:buNone/>
            </a:pPr>
            <a:r>
              <a:rPr lang="en-US" sz="1600" dirty="0"/>
              <a:t>[</a:t>
            </a:r>
            <a:r>
              <a:rPr lang="en-US" altLang="zh-CN" sz="1600" dirty="0"/>
              <a:t>H3C</a:t>
            </a:r>
            <a:r>
              <a:rPr lang="en-US" sz="1600" dirty="0"/>
              <a:t>-vlan-interface1] </a:t>
            </a:r>
            <a:r>
              <a:rPr lang="en-US" sz="1600" dirty="0" err="1"/>
              <a:t>ip</a:t>
            </a:r>
            <a:r>
              <a:rPr lang="en-US" sz="1600" dirty="0"/>
              <a:t> address 192.168.0.2 255.255.255.0</a:t>
            </a:r>
          </a:p>
          <a:p>
            <a:pPr>
              <a:buFont typeface="Wingdings" pitchFamily="2" charset="2"/>
              <a:buNone/>
            </a:pPr>
            <a:r>
              <a:rPr lang="en-US" sz="1600" dirty="0"/>
              <a:t>2</a:t>
            </a:r>
            <a:r>
              <a:rPr lang="zh-CN" altLang="en-US" sz="1600" dirty="0"/>
              <a:t>、配置用户远程登录（模式）口令和权限</a:t>
            </a:r>
            <a:endParaRPr lang="en-US" altLang="zh-CN" sz="1600" dirty="0"/>
          </a:p>
          <a:p>
            <a:pPr marL="684000">
              <a:buFont typeface="Wingdings" pitchFamily="2" charset="2"/>
              <a:buNone/>
            </a:pPr>
            <a:r>
              <a:rPr lang="en-US" sz="1600" dirty="0"/>
              <a:t>[</a:t>
            </a:r>
            <a:r>
              <a:rPr lang="en-US" altLang="zh-CN" sz="1600" dirty="0"/>
              <a:t>H3C</a:t>
            </a:r>
            <a:r>
              <a:rPr lang="en-US" sz="1600" dirty="0"/>
              <a:t>] </a:t>
            </a:r>
            <a:r>
              <a:rPr lang="en-US" altLang="zh-CN" sz="1600" dirty="0"/>
              <a:t>telnet server enable</a:t>
            </a:r>
          </a:p>
          <a:p>
            <a:pPr marL="684000">
              <a:buFont typeface="Wingdings" pitchFamily="2" charset="2"/>
              <a:buNone/>
            </a:pPr>
            <a:r>
              <a:rPr lang="en-US" altLang="zh-CN" sz="1600" dirty="0"/>
              <a:t>[H3C] user-interface </a:t>
            </a:r>
            <a:r>
              <a:rPr lang="en-US" altLang="zh-CN" sz="1600" dirty="0" err="1"/>
              <a:t>vty</a:t>
            </a:r>
            <a:r>
              <a:rPr lang="en-US" altLang="zh-CN" sz="1600" dirty="0"/>
              <a:t> 0 4</a:t>
            </a:r>
          </a:p>
          <a:p>
            <a:pPr marL="684000">
              <a:buFont typeface="Wingdings" pitchFamily="2" charset="2"/>
              <a:buNone/>
            </a:pPr>
            <a:r>
              <a:rPr lang="en-US" sz="1600" dirty="0"/>
              <a:t>[H3C-line-vty0-4] authentication-mode password</a:t>
            </a:r>
          </a:p>
          <a:p>
            <a:pPr marL="684000">
              <a:buFont typeface="Wingdings" pitchFamily="2" charset="2"/>
              <a:buNone/>
            </a:pPr>
            <a:r>
              <a:rPr lang="en-US" sz="1600" dirty="0"/>
              <a:t>[</a:t>
            </a:r>
            <a:r>
              <a:rPr lang="en-US" altLang="zh-CN" sz="1600" dirty="0"/>
              <a:t>H3C</a:t>
            </a:r>
            <a:r>
              <a:rPr lang="en-US" sz="1600" dirty="0"/>
              <a:t>-</a:t>
            </a:r>
            <a:r>
              <a:rPr lang="en-US" altLang="zh-CN" sz="1600" dirty="0"/>
              <a:t>line</a:t>
            </a:r>
            <a:r>
              <a:rPr lang="en-US" sz="1600" dirty="0"/>
              <a:t>-vty0-4] set authentication password simple 123456</a:t>
            </a:r>
          </a:p>
          <a:p>
            <a:pPr marL="684000">
              <a:buFont typeface="Wingdings" pitchFamily="2" charset="2"/>
              <a:buNone/>
            </a:pPr>
            <a:r>
              <a:rPr lang="en-US" sz="1600" dirty="0"/>
              <a:t>[H3C-line-vty0-4] user privilege level 3</a:t>
            </a:r>
          </a:p>
          <a:p>
            <a:pPr marL="457200" lvl="1" indent="0">
              <a:buNone/>
            </a:pPr>
            <a:endParaRPr lang="en-US" sz="1600" dirty="0"/>
          </a:p>
          <a:p>
            <a:pPr marL="457200" lvl="1" indent="0">
              <a:buNone/>
            </a:pPr>
            <a:endParaRPr lang="en-US" sz="1600"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10DD0849-86C4-41D0-A17F-E52B6D68151B}"/>
                  </a:ext>
                </a:extLst>
              </p14:cNvPr>
              <p14:cNvContentPartPr/>
              <p14:nvPr/>
            </p14:nvContentPartPr>
            <p14:xfrm>
              <a:off x="3651660" y="1215127"/>
              <a:ext cx="360" cy="360"/>
            </p14:xfrm>
          </p:contentPart>
        </mc:Choice>
        <mc:Fallback xmlns="">
          <p:pic>
            <p:nvPicPr>
              <p:cNvPr id="2" name="墨迹 1">
                <a:extLst>
                  <a:ext uri="{FF2B5EF4-FFF2-40B4-BE49-F238E27FC236}">
                    <a16:creationId xmlns:a16="http://schemas.microsoft.com/office/drawing/2014/main" id="{10DD0849-86C4-41D0-A17F-E52B6D68151B}"/>
                  </a:ext>
                </a:extLst>
              </p:cNvPr>
              <p:cNvPicPr/>
              <p:nvPr/>
            </p:nvPicPr>
            <p:blipFill>
              <a:blip r:embed="rId3"/>
              <a:stretch>
                <a:fillRect/>
              </a:stretch>
            </p:blipFill>
            <p:spPr>
              <a:xfrm>
                <a:off x="3642660" y="12064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86F2D314-F6DE-47C3-A3CF-439CFE19B934}"/>
                  </a:ext>
                </a:extLst>
              </p14:cNvPr>
              <p14:cNvContentPartPr/>
              <p14:nvPr/>
            </p14:nvContentPartPr>
            <p14:xfrm>
              <a:off x="3552300" y="1359127"/>
              <a:ext cx="360" cy="360"/>
            </p14:xfrm>
          </p:contentPart>
        </mc:Choice>
        <mc:Fallback xmlns="">
          <p:pic>
            <p:nvPicPr>
              <p:cNvPr id="3" name="墨迹 2">
                <a:extLst>
                  <a:ext uri="{FF2B5EF4-FFF2-40B4-BE49-F238E27FC236}">
                    <a16:creationId xmlns:a16="http://schemas.microsoft.com/office/drawing/2014/main" id="{86F2D314-F6DE-47C3-A3CF-439CFE19B934}"/>
                  </a:ext>
                </a:extLst>
              </p:cNvPr>
              <p:cNvPicPr/>
              <p:nvPr/>
            </p:nvPicPr>
            <p:blipFill>
              <a:blip r:embed="rId3"/>
              <a:stretch>
                <a:fillRect/>
              </a:stretch>
            </p:blipFill>
            <p:spPr>
              <a:xfrm>
                <a:off x="3543300" y="1350127"/>
                <a:ext cx="18000" cy="18000"/>
              </a:xfrm>
              <a:prstGeom prst="rect">
                <a:avLst/>
              </a:prstGeom>
            </p:spPr>
          </p:pic>
        </mc:Fallback>
      </mc:AlternateContent>
    </p:spTree>
    <p:extLst>
      <p:ext uri="{BB962C8B-B14F-4D97-AF65-F5344CB8AC3E}">
        <p14:creationId xmlns:p14="http://schemas.microsoft.com/office/powerpoint/2010/main" val="3658417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27584" y="165871"/>
            <a:ext cx="8229600" cy="461665"/>
          </a:xfrm>
        </p:spPr>
        <p:txBody>
          <a:bodyPr/>
          <a:lstStyle/>
          <a:p>
            <a:r>
              <a:rPr lang="zh-CN" altLang="en-US" dirty="0"/>
              <a:t>使用</a:t>
            </a:r>
            <a:r>
              <a:rPr lang="en-US" dirty="0"/>
              <a:t>Telnet</a:t>
            </a:r>
            <a:r>
              <a:rPr lang="zh-CN" altLang="en-US" dirty="0"/>
              <a:t>登录交换机（配置）</a:t>
            </a:r>
          </a:p>
        </p:txBody>
      </p:sp>
      <p:sp>
        <p:nvSpPr>
          <p:cNvPr id="27651" name="Rectangle 3"/>
          <p:cNvSpPr>
            <a:spLocks noGrp="1" noChangeArrowheads="1"/>
          </p:cNvSpPr>
          <p:nvPr>
            <p:ph type="body" sz="half" idx="1"/>
          </p:nvPr>
        </p:nvSpPr>
        <p:spPr>
          <a:xfrm>
            <a:off x="214282" y="1071552"/>
            <a:ext cx="6643734" cy="3804454"/>
          </a:xfrm>
        </p:spPr>
        <p:txBody>
          <a:bodyPr>
            <a:noAutofit/>
          </a:bodyPr>
          <a:lstStyle/>
          <a:p>
            <a:pPr>
              <a:buNone/>
            </a:pPr>
            <a:r>
              <a:rPr lang="zh-CN" altLang="en-US" sz="1600" dirty="0">
                <a:solidFill>
                  <a:srgbClr val="CC0000"/>
                </a:solidFill>
              </a:rPr>
              <a:t>交换机上必须预先完成的配置（</a:t>
            </a:r>
            <a:r>
              <a:rPr lang="en-US" altLang="zh-CN" sz="1600" dirty="0">
                <a:solidFill>
                  <a:srgbClr val="CC0000"/>
                </a:solidFill>
              </a:rPr>
              <a:t>V7</a:t>
            </a:r>
            <a:r>
              <a:rPr lang="zh-CN" altLang="en-US" sz="1600" dirty="0">
                <a:solidFill>
                  <a:srgbClr val="CC0000"/>
                </a:solidFill>
              </a:rPr>
              <a:t>操作系统</a:t>
            </a:r>
            <a:r>
              <a:rPr lang="en-US" altLang="zh-CN" sz="1600" dirty="0">
                <a:solidFill>
                  <a:srgbClr val="CC0000"/>
                </a:solidFill>
              </a:rPr>
              <a:t> </a:t>
            </a:r>
            <a:r>
              <a:rPr lang="zh-CN" altLang="en-US" sz="1600" dirty="0">
                <a:solidFill>
                  <a:srgbClr val="CC0000"/>
                </a:solidFill>
              </a:rPr>
              <a:t>适用于模拟器）：</a:t>
            </a:r>
            <a:endParaRPr lang="en-US" sz="1600" dirty="0"/>
          </a:p>
          <a:p>
            <a:pPr>
              <a:buFont typeface="Wingdings" pitchFamily="2" charset="2"/>
              <a:buNone/>
            </a:pPr>
            <a:r>
              <a:rPr lang="en-US" sz="1600" dirty="0"/>
              <a:t>1</a:t>
            </a:r>
            <a:r>
              <a:rPr lang="zh-CN" altLang="en-US" sz="1600" dirty="0"/>
              <a:t>、配置交换机的</a:t>
            </a:r>
            <a:r>
              <a:rPr lang="en-US" sz="1600" dirty="0"/>
              <a:t>IP</a:t>
            </a:r>
            <a:r>
              <a:rPr lang="zh-CN" altLang="en-US" sz="1600" dirty="0"/>
              <a:t>地址和子网掩码</a:t>
            </a:r>
            <a:endParaRPr lang="en-US" altLang="zh-CN" sz="1600" dirty="0"/>
          </a:p>
          <a:p>
            <a:pPr marL="684000">
              <a:buFont typeface="Wingdings" pitchFamily="2" charset="2"/>
              <a:buNone/>
            </a:pPr>
            <a:r>
              <a:rPr lang="en-US" sz="1600" dirty="0"/>
              <a:t>&lt;</a:t>
            </a:r>
            <a:r>
              <a:rPr lang="en-US" altLang="zh-CN" sz="1600" dirty="0"/>
              <a:t>H3C</a:t>
            </a:r>
            <a:r>
              <a:rPr lang="en-US" sz="1600" dirty="0"/>
              <a:t>&gt; system-view </a:t>
            </a:r>
          </a:p>
          <a:p>
            <a:pPr marL="684000">
              <a:buFont typeface="Wingdings" pitchFamily="2" charset="2"/>
              <a:buNone/>
            </a:pPr>
            <a:r>
              <a:rPr lang="en-US" sz="1600" dirty="0"/>
              <a:t>[</a:t>
            </a:r>
            <a:r>
              <a:rPr lang="en-US" altLang="zh-CN" sz="1600" dirty="0"/>
              <a:t>H3C</a:t>
            </a:r>
            <a:r>
              <a:rPr lang="en-US" sz="1600" dirty="0"/>
              <a:t>] interface </a:t>
            </a:r>
            <a:r>
              <a:rPr lang="en-US" sz="1600" dirty="0" err="1"/>
              <a:t>vlan</a:t>
            </a:r>
            <a:r>
              <a:rPr lang="en-US" sz="1600" dirty="0"/>
              <a:t>-interface 1</a:t>
            </a:r>
          </a:p>
          <a:p>
            <a:pPr marL="684000">
              <a:buFont typeface="Wingdings" pitchFamily="2" charset="2"/>
              <a:buNone/>
            </a:pPr>
            <a:r>
              <a:rPr lang="en-US" sz="1600" dirty="0"/>
              <a:t>[</a:t>
            </a:r>
            <a:r>
              <a:rPr lang="en-US" altLang="zh-CN" sz="1600" dirty="0"/>
              <a:t>H3C</a:t>
            </a:r>
            <a:r>
              <a:rPr lang="en-US" sz="1600" dirty="0"/>
              <a:t>-vlan-interface1] </a:t>
            </a:r>
            <a:r>
              <a:rPr lang="en-US" sz="1600" dirty="0" err="1"/>
              <a:t>ip</a:t>
            </a:r>
            <a:r>
              <a:rPr lang="en-US" sz="1600" dirty="0"/>
              <a:t> address 192.168.0.2 255.255.255.0</a:t>
            </a:r>
          </a:p>
          <a:p>
            <a:pPr>
              <a:buFont typeface="Wingdings" pitchFamily="2" charset="2"/>
              <a:buNone/>
            </a:pPr>
            <a:r>
              <a:rPr lang="en-US" sz="1600" dirty="0"/>
              <a:t>2</a:t>
            </a:r>
            <a:r>
              <a:rPr lang="zh-CN" altLang="en-US" sz="1600" dirty="0"/>
              <a:t>、配置用户远程登录（模式）口令和权限</a:t>
            </a:r>
            <a:endParaRPr lang="en-US" altLang="zh-CN" sz="1600" dirty="0"/>
          </a:p>
          <a:p>
            <a:pPr marL="684000">
              <a:buFont typeface="Wingdings" pitchFamily="2" charset="2"/>
              <a:buNone/>
            </a:pPr>
            <a:r>
              <a:rPr lang="en-US" sz="1600" dirty="0"/>
              <a:t>[</a:t>
            </a:r>
            <a:r>
              <a:rPr lang="en-US" altLang="zh-CN" sz="1600" dirty="0"/>
              <a:t>H3C</a:t>
            </a:r>
            <a:r>
              <a:rPr lang="en-US" sz="1600" dirty="0"/>
              <a:t>] </a:t>
            </a:r>
            <a:r>
              <a:rPr lang="en-US" altLang="zh-CN" sz="1600" dirty="0"/>
              <a:t>telnet server enable</a:t>
            </a:r>
          </a:p>
          <a:p>
            <a:pPr marL="684000">
              <a:buFont typeface="Wingdings" pitchFamily="2" charset="2"/>
              <a:buNone/>
            </a:pPr>
            <a:r>
              <a:rPr lang="en-US" altLang="zh-CN" sz="1600" dirty="0"/>
              <a:t>[H3C] line </a:t>
            </a:r>
            <a:r>
              <a:rPr lang="en-US" altLang="zh-CN" sz="1600" dirty="0" err="1"/>
              <a:t>vty</a:t>
            </a:r>
            <a:r>
              <a:rPr lang="en-US" altLang="zh-CN" sz="1600" dirty="0"/>
              <a:t> 0 63 </a:t>
            </a:r>
            <a:r>
              <a:rPr lang="zh-CN" altLang="en-US" sz="1600" dirty="0"/>
              <a:t>（或输入</a:t>
            </a:r>
            <a:r>
              <a:rPr lang="en-US" altLang="zh-CN" sz="1600" dirty="0"/>
              <a:t>user-interface </a:t>
            </a:r>
            <a:r>
              <a:rPr lang="en-US" altLang="zh-CN" sz="1600" dirty="0" err="1"/>
              <a:t>vty</a:t>
            </a:r>
            <a:r>
              <a:rPr lang="en-US" altLang="zh-CN" sz="1600" dirty="0"/>
              <a:t> 0 63</a:t>
            </a:r>
            <a:r>
              <a:rPr lang="zh-CN" altLang="en-US" sz="1600" dirty="0"/>
              <a:t>）</a:t>
            </a:r>
            <a:endParaRPr lang="en-US" altLang="zh-CN" sz="1600" dirty="0"/>
          </a:p>
          <a:p>
            <a:pPr marL="684000">
              <a:buFont typeface="Wingdings" pitchFamily="2" charset="2"/>
              <a:buNone/>
            </a:pPr>
            <a:r>
              <a:rPr lang="en-US" sz="1600" dirty="0"/>
              <a:t>[H3C-line-vty0-63] authentication-mode password</a:t>
            </a:r>
          </a:p>
          <a:p>
            <a:pPr marL="684000">
              <a:buFont typeface="Wingdings" pitchFamily="2" charset="2"/>
              <a:buNone/>
            </a:pPr>
            <a:r>
              <a:rPr lang="en-US" sz="1600" dirty="0"/>
              <a:t>[</a:t>
            </a:r>
            <a:r>
              <a:rPr lang="en-US" altLang="zh-CN" sz="1600" dirty="0"/>
              <a:t>H3C</a:t>
            </a:r>
            <a:r>
              <a:rPr lang="en-US" sz="1600" dirty="0"/>
              <a:t>-</a:t>
            </a:r>
            <a:r>
              <a:rPr lang="en-US" altLang="zh-CN" sz="1600" dirty="0"/>
              <a:t>line</a:t>
            </a:r>
            <a:r>
              <a:rPr lang="en-US" sz="1600" dirty="0"/>
              <a:t>-vty0-63] set authentication password simple 123456</a:t>
            </a:r>
          </a:p>
          <a:p>
            <a:pPr marL="684000">
              <a:buFont typeface="Wingdings" pitchFamily="2" charset="2"/>
              <a:buNone/>
            </a:pPr>
            <a:r>
              <a:rPr lang="en-US" sz="1600" dirty="0"/>
              <a:t>[H3C-line-vty0-63] user-role level-15</a:t>
            </a:r>
          </a:p>
          <a:p>
            <a:pPr marL="457200" lvl="1" indent="0">
              <a:buNone/>
            </a:pPr>
            <a:endParaRPr lang="en-US" sz="1600" dirty="0"/>
          </a:p>
          <a:p>
            <a:pPr marL="457200" lvl="1" indent="0">
              <a:buNone/>
            </a:pPr>
            <a:endParaRPr lang="en-US" sz="1600"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10DD0849-86C4-41D0-A17F-E52B6D68151B}"/>
                  </a:ext>
                </a:extLst>
              </p14:cNvPr>
              <p14:cNvContentPartPr/>
              <p14:nvPr/>
            </p14:nvContentPartPr>
            <p14:xfrm>
              <a:off x="3651660" y="1215127"/>
              <a:ext cx="360" cy="360"/>
            </p14:xfrm>
          </p:contentPart>
        </mc:Choice>
        <mc:Fallback xmlns="">
          <p:pic>
            <p:nvPicPr>
              <p:cNvPr id="2" name="墨迹 1">
                <a:extLst>
                  <a:ext uri="{FF2B5EF4-FFF2-40B4-BE49-F238E27FC236}">
                    <a16:creationId xmlns:a16="http://schemas.microsoft.com/office/drawing/2014/main" id="{10DD0849-86C4-41D0-A17F-E52B6D68151B}"/>
                  </a:ext>
                </a:extLst>
              </p:cNvPr>
              <p:cNvPicPr/>
              <p:nvPr/>
            </p:nvPicPr>
            <p:blipFill>
              <a:blip r:embed="rId3"/>
              <a:stretch>
                <a:fillRect/>
              </a:stretch>
            </p:blipFill>
            <p:spPr>
              <a:xfrm>
                <a:off x="3642660" y="12064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86F2D314-F6DE-47C3-A3CF-439CFE19B934}"/>
                  </a:ext>
                </a:extLst>
              </p14:cNvPr>
              <p14:cNvContentPartPr/>
              <p14:nvPr/>
            </p14:nvContentPartPr>
            <p14:xfrm>
              <a:off x="3552300" y="1359127"/>
              <a:ext cx="360" cy="360"/>
            </p14:xfrm>
          </p:contentPart>
        </mc:Choice>
        <mc:Fallback xmlns="">
          <p:pic>
            <p:nvPicPr>
              <p:cNvPr id="3" name="墨迹 2">
                <a:extLst>
                  <a:ext uri="{FF2B5EF4-FFF2-40B4-BE49-F238E27FC236}">
                    <a16:creationId xmlns:a16="http://schemas.microsoft.com/office/drawing/2014/main" id="{86F2D314-F6DE-47C3-A3CF-439CFE19B934}"/>
                  </a:ext>
                </a:extLst>
              </p:cNvPr>
              <p:cNvPicPr/>
              <p:nvPr/>
            </p:nvPicPr>
            <p:blipFill>
              <a:blip r:embed="rId3"/>
              <a:stretch>
                <a:fillRect/>
              </a:stretch>
            </p:blipFill>
            <p:spPr>
              <a:xfrm>
                <a:off x="3543300" y="1350127"/>
                <a:ext cx="18000" cy="18000"/>
              </a:xfrm>
              <a:prstGeom prst="rect">
                <a:avLst/>
              </a:prstGeom>
            </p:spPr>
          </p:pic>
        </mc:Fallback>
      </mc:AlternateContent>
    </p:spTree>
    <p:extLst>
      <p:ext uri="{BB962C8B-B14F-4D97-AF65-F5344CB8AC3E}">
        <p14:creationId xmlns:p14="http://schemas.microsoft.com/office/powerpoint/2010/main" val="1276758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06896" y="165871"/>
            <a:ext cx="8229600" cy="461665"/>
          </a:xfrm>
        </p:spPr>
        <p:txBody>
          <a:bodyPr/>
          <a:lstStyle/>
          <a:p>
            <a:r>
              <a:rPr lang="zh-CN" altLang="en-US" dirty="0"/>
              <a:t>使用</a:t>
            </a:r>
            <a:r>
              <a:rPr lang="en-US" dirty="0"/>
              <a:t>Telnet</a:t>
            </a:r>
            <a:r>
              <a:rPr lang="zh-CN" altLang="en-US" dirty="0"/>
              <a:t>登录交换机（续）</a:t>
            </a:r>
          </a:p>
        </p:txBody>
      </p:sp>
      <p:sp>
        <p:nvSpPr>
          <p:cNvPr id="28675" name="Rectangle 3"/>
          <p:cNvSpPr>
            <a:spLocks noGrp="1" noChangeArrowheads="1"/>
          </p:cNvSpPr>
          <p:nvPr>
            <p:ph type="body" sz="half" idx="1"/>
          </p:nvPr>
        </p:nvSpPr>
        <p:spPr>
          <a:xfrm>
            <a:off x="214281" y="1071552"/>
            <a:ext cx="6643735" cy="3892959"/>
          </a:xfrm>
        </p:spPr>
        <p:txBody>
          <a:bodyPr>
            <a:noAutofit/>
          </a:bodyPr>
          <a:lstStyle/>
          <a:p>
            <a:pPr>
              <a:buNone/>
            </a:pPr>
            <a:r>
              <a:rPr lang="zh-CN" altLang="en-US" sz="1600" dirty="0">
                <a:solidFill>
                  <a:srgbClr val="CC0000"/>
                </a:solidFill>
              </a:rPr>
              <a:t>实验室中使用</a:t>
            </a:r>
            <a:r>
              <a:rPr lang="zh-CN" altLang="zh-CN" sz="1600" dirty="0">
                <a:solidFill>
                  <a:srgbClr val="CC0000"/>
                </a:solidFill>
              </a:rPr>
              <a:t>Telnet</a:t>
            </a:r>
            <a:r>
              <a:rPr lang="zh-CN" altLang="en-US" sz="1600" dirty="0">
                <a:solidFill>
                  <a:srgbClr val="CC0000"/>
                </a:solidFill>
              </a:rPr>
              <a:t>登录过程：</a:t>
            </a:r>
            <a:endParaRPr lang="en-US" sz="1600" dirty="0"/>
          </a:p>
          <a:p>
            <a:pPr>
              <a:buFont typeface="Wingdings" pitchFamily="2" charset="2"/>
              <a:buNone/>
            </a:pPr>
            <a:r>
              <a:rPr lang="en-US" sz="1600" dirty="0"/>
              <a:t>1</a:t>
            </a:r>
            <a:r>
              <a:rPr lang="zh-CN" altLang="en-US" sz="1600" dirty="0"/>
              <a:t>、将</a:t>
            </a:r>
            <a:r>
              <a:rPr lang="en-US" sz="1600" dirty="0"/>
              <a:t>PC</a:t>
            </a:r>
            <a:r>
              <a:rPr lang="zh-CN" altLang="en-US" sz="1600" dirty="0"/>
              <a:t>机的</a:t>
            </a:r>
            <a:r>
              <a:rPr lang="en-US" sz="1600" dirty="0"/>
              <a:t>IP</a:t>
            </a:r>
            <a:r>
              <a:rPr lang="zh-CN" altLang="en-US" sz="1600" dirty="0"/>
              <a:t>地址配置为与交换机的</a:t>
            </a:r>
            <a:r>
              <a:rPr lang="en-US" sz="1600" dirty="0"/>
              <a:t>IP</a:t>
            </a:r>
            <a:r>
              <a:rPr lang="zh-CN" altLang="en-US" sz="1600" dirty="0"/>
              <a:t>地址在同一网段内，例如：</a:t>
            </a:r>
            <a:endParaRPr lang="en-US" altLang="zh-CN" sz="1600" dirty="0"/>
          </a:p>
          <a:p>
            <a:pPr marL="684000">
              <a:buFont typeface="Wingdings" pitchFamily="2" charset="2"/>
              <a:buNone/>
            </a:pPr>
            <a:r>
              <a:rPr lang="en-US" sz="1600" dirty="0"/>
              <a:t>192.168.0.3/24</a:t>
            </a:r>
            <a:r>
              <a:rPr lang="en-US" altLang="zh-CN" sz="1600" dirty="0"/>
              <a:t> </a:t>
            </a:r>
            <a:r>
              <a:rPr lang="zh-CN" altLang="en-US" sz="1600" dirty="0"/>
              <a:t>（</a:t>
            </a:r>
            <a:r>
              <a:rPr lang="zh-CN" altLang="en-US" sz="1600" dirty="0">
                <a:solidFill>
                  <a:srgbClr val="CC0000"/>
                </a:solidFill>
              </a:rPr>
              <a:t>为什么？</a:t>
            </a:r>
            <a:r>
              <a:rPr lang="zh-CN" altLang="en-US" sz="1600" dirty="0"/>
              <a:t>）</a:t>
            </a:r>
            <a:endParaRPr lang="en-US" sz="1600" dirty="0"/>
          </a:p>
          <a:p>
            <a:pPr>
              <a:buFont typeface="Wingdings" pitchFamily="2" charset="2"/>
              <a:buNone/>
            </a:pPr>
            <a:r>
              <a:rPr lang="en-US" sz="1600" dirty="0"/>
              <a:t>2</a:t>
            </a:r>
            <a:r>
              <a:rPr lang="zh-CN" altLang="en-US" sz="1600" dirty="0"/>
              <a:t>、在</a:t>
            </a:r>
            <a:r>
              <a:rPr lang="en-US" sz="1600" dirty="0"/>
              <a:t>Windows</a:t>
            </a:r>
            <a:r>
              <a:rPr lang="zh-CN" altLang="en-US" sz="1600" dirty="0"/>
              <a:t>命令窗口执行</a:t>
            </a:r>
          </a:p>
          <a:p>
            <a:pPr marL="684000" lvl="1"/>
            <a:r>
              <a:rPr lang="en-US" sz="1600" dirty="0"/>
              <a:t>C:\&gt; telnet 192.168.0.2</a:t>
            </a:r>
          </a:p>
          <a:p>
            <a:pPr>
              <a:buFont typeface="Wingdings" pitchFamily="2" charset="2"/>
              <a:buNone/>
            </a:pPr>
            <a:r>
              <a:rPr lang="en-US" altLang="zh-CN" sz="1600" dirty="0"/>
              <a:t>3</a:t>
            </a:r>
            <a:r>
              <a:rPr lang="zh-CN" altLang="en-US" sz="1600" dirty="0"/>
              <a:t>、按提示输入前面设置的密码“</a:t>
            </a:r>
            <a:r>
              <a:rPr lang="en-US" sz="1600" dirty="0"/>
              <a:t>123456”</a:t>
            </a:r>
          </a:p>
          <a:p>
            <a:pPr marL="684000" lvl="1"/>
            <a:r>
              <a:rPr lang="zh-CN" altLang="en-US" sz="1600" dirty="0"/>
              <a:t>注：交换机将不会提示输入用户名，而会直接提示输入密码</a:t>
            </a:r>
          </a:p>
          <a:p>
            <a:pPr>
              <a:buFont typeface="Wingdings" pitchFamily="2" charset="2"/>
              <a:buNone/>
            </a:pPr>
            <a:r>
              <a:rPr lang="en-US" altLang="zh-CN" sz="1600" dirty="0"/>
              <a:t>4</a:t>
            </a:r>
            <a:r>
              <a:rPr lang="zh-CN" altLang="en-US" sz="1600" dirty="0"/>
              <a:t>、出现同</a:t>
            </a:r>
            <a:r>
              <a:rPr lang="en-US" sz="1600" dirty="0"/>
              <a:t>Console</a:t>
            </a:r>
            <a:r>
              <a:rPr lang="zh-CN" altLang="en-US" sz="1600" dirty="0"/>
              <a:t>口一样的字符配置界面，说明登录成功</a:t>
            </a:r>
            <a:endParaRPr lang="en-US" altLang="zh-CN" sz="1600" dirty="0"/>
          </a:p>
          <a:p>
            <a:pPr marL="684000">
              <a:buFont typeface="Wingdings" pitchFamily="2" charset="2"/>
              <a:buNone/>
            </a:pPr>
            <a:r>
              <a:rPr lang="zh-CN" altLang="en-US" sz="1600" dirty="0">
                <a:solidFill>
                  <a:srgbClr val="FF0000"/>
                </a:solidFill>
              </a:rPr>
              <a:t>注意：</a:t>
            </a:r>
            <a:r>
              <a:rPr lang="zh-CN" altLang="en-US" sz="1600" dirty="0"/>
              <a:t>使用虚拟机和模拟器实验时，首先在系统桌面用鼠标右键点击“网络”图标，点击“属性”，再点击“更改适配器设置”，设置</a:t>
            </a:r>
            <a:r>
              <a:rPr lang="en-US" altLang="zh-CN" sz="1600" dirty="0" err="1"/>
              <a:t>virtualbox</a:t>
            </a:r>
            <a:r>
              <a:rPr lang="en-US" altLang="zh-CN" sz="1600" dirty="0"/>
              <a:t> </a:t>
            </a:r>
            <a:r>
              <a:rPr lang="zh-CN" altLang="en-US" sz="1600" dirty="0"/>
              <a:t>虚拟网卡的</a:t>
            </a:r>
            <a:r>
              <a:rPr lang="en-US" altLang="zh-CN" sz="1600" dirty="0" err="1"/>
              <a:t>ip</a:t>
            </a:r>
            <a:r>
              <a:rPr lang="zh-CN" altLang="en-US" sz="1600" dirty="0"/>
              <a:t>地址并启用，并禁用实际网卡。也可在模拟器里启动一台交换机模拟</a:t>
            </a:r>
            <a:r>
              <a:rPr lang="en-US" altLang="zh-CN" sz="1600" dirty="0"/>
              <a:t>PC</a:t>
            </a:r>
            <a:r>
              <a:rPr lang="zh-CN" altLang="en-US" sz="1600" dirty="0"/>
              <a:t>机。</a:t>
            </a:r>
          </a:p>
        </p:txBody>
      </p:sp>
    </p:spTree>
    <p:extLst>
      <p:ext uri="{BB962C8B-B14F-4D97-AF65-F5344CB8AC3E}">
        <p14:creationId xmlns:p14="http://schemas.microsoft.com/office/powerpoint/2010/main" val="3770592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Comware</a:t>
            </a:r>
            <a:r>
              <a:rPr lang="zh-CN" altLang="en-US" dirty="0"/>
              <a:t>网络操作系统基本使用</a:t>
            </a:r>
          </a:p>
        </p:txBody>
      </p:sp>
      <p:sp>
        <p:nvSpPr>
          <p:cNvPr id="29699" name="Rectangle 3"/>
          <p:cNvSpPr>
            <a:spLocks noGrp="1" noChangeArrowheads="1"/>
          </p:cNvSpPr>
          <p:nvPr>
            <p:ph type="body" idx="1"/>
          </p:nvPr>
        </p:nvSpPr>
        <p:spPr>
          <a:xfrm>
            <a:off x="214282" y="1071552"/>
            <a:ext cx="6643734" cy="3522675"/>
          </a:xfrm>
        </p:spPr>
        <p:txBody>
          <a:bodyPr>
            <a:normAutofit/>
          </a:bodyPr>
          <a:lstStyle/>
          <a:p>
            <a:r>
              <a:rPr lang="en-US" sz="1800" dirty="0"/>
              <a:t>Comware</a:t>
            </a:r>
            <a:r>
              <a:rPr lang="zh-CN" altLang="en-US" sz="1800" dirty="0"/>
              <a:t>简介</a:t>
            </a:r>
          </a:p>
          <a:p>
            <a:endParaRPr lang="zh-CN" altLang="en-US" sz="1800" dirty="0"/>
          </a:p>
          <a:p>
            <a:r>
              <a:rPr lang="en-US" sz="1800" dirty="0" err="1"/>
              <a:t>Comware</a:t>
            </a:r>
            <a:r>
              <a:rPr lang="zh-CN" altLang="en-US" sz="1800" dirty="0"/>
              <a:t>的配置视图</a:t>
            </a:r>
          </a:p>
          <a:p>
            <a:endParaRPr lang="zh-CN" altLang="en-US" sz="1800" dirty="0"/>
          </a:p>
          <a:p>
            <a:r>
              <a:rPr lang="en-US" sz="1800" dirty="0"/>
              <a:t>Comware</a:t>
            </a:r>
            <a:r>
              <a:rPr lang="zh-CN" altLang="en-US" sz="1800" dirty="0"/>
              <a:t>的常用命令</a:t>
            </a:r>
          </a:p>
          <a:p>
            <a:endParaRPr lang="zh-CN" altLang="en-US" sz="1800" dirty="0"/>
          </a:p>
          <a:p>
            <a:r>
              <a:rPr lang="en-US" sz="1800" dirty="0"/>
              <a:t>Comware</a:t>
            </a:r>
            <a:r>
              <a:rPr lang="zh-CN" altLang="en-US" sz="1800" dirty="0"/>
              <a:t>的命令行技巧</a:t>
            </a:r>
          </a:p>
        </p:txBody>
      </p:sp>
    </p:spTree>
    <p:extLst>
      <p:ext uri="{BB962C8B-B14F-4D97-AF65-F5344CB8AC3E}">
        <p14:creationId xmlns:p14="http://schemas.microsoft.com/office/powerpoint/2010/main" val="2357507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214283" y="1071552"/>
            <a:ext cx="6643733" cy="3357586"/>
          </a:xfrm>
        </p:spPr>
        <p:txBody>
          <a:bodyPr>
            <a:noAutofit/>
          </a:bodyPr>
          <a:lstStyle/>
          <a:p>
            <a:r>
              <a:rPr lang="en-US" sz="1400" dirty="0">
                <a:sym typeface="Arial" pitchFamily="34" charset="0"/>
              </a:rPr>
              <a:t>Comware</a:t>
            </a:r>
            <a:r>
              <a:rPr lang="zh-CN" altLang="en-US" sz="1400" dirty="0">
                <a:latin typeface="宋体" pitchFamily="2" charset="-122"/>
              </a:rPr>
              <a:t>软件平台是</a:t>
            </a:r>
            <a:r>
              <a:rPr lang="en-US" sz="1400" dirty="0">
                <a:sym typeface="Arial" pitchFamily="34" charset="0"/>
              </a:rPr>
              <a:t>H3C</a:t>
            </a:r>
            <a:r>
              <a:rPr lang="zh-CN" altLang="en-US" sz="1400" dirty="0">
                <a:latin typeface="宋体" pitchFamily="2" charset="-122"/>
              </a:rPr>
              <a:t>公司的核心软件平台。作为一个成熟的、特性丰富的软件平台，</a:t>
            </a:r>
            <a:r>
              <a:rPr lang="en-US" sz="1400" dirty="0">
                <a:sym typeface="Arial" pitchFamily="34" charset="0"/>
              </a:rPr>
              <a:t>Comware</a:t>
            </a:r>
            <a:r>
              <a:rPr lang="zh-CN" altLang="en-US" sz="1400" dirty="0">
                <a:latin typeface="宋体" pitchFamily="2" charset="-122"/>
              </a:rPr>
              <a:t>软件平台构筑了</a:t>
            </a:r>
            <a:r>
              <a:rPr lang="en-US" sz="1400" dirty="0">
                <a:sym typeface="Arial" pitchFamily="34" charset="0"/>
              </a:rPr>
              <a:t>H3C</a:t>
            </a:r>
            <a:r>
              <a:rPr lang="zh-CN" altLang="en-US" sz="1400" dirty="0">
                <a:latin typeface="宋体" pitchFamily="2" charset="-122"/>
              </a:rPr>
              <a:t>公司全系列</a:t>
            </a:r>
            <a:r>
              <a:rPr lang="en-US" sz="1400" dirty="0">
                <a:sym typeface="Arial" pitchFamily="34" charset="0"/>
              </a:rPr>
              <a:t>IP</a:t>
            </a:r>
            <a:r>
              <a:rPr lang="zh-CN" altLang="en-US" sz="1400" dirty="0">
                <a:latin typeface="宋体" pitchFamily="2" charset="-122"/>
              </a:rPr>
              <a:t>网络产品的基础。</a:t>
            </a:r>
          </a:p>
          <a:p>
            <a:pPr>
              <a:buFont typeface="Wingdings" pitchFamily="2" charset="2"/>
              <a:buNone/>
            </a:pPr>
            <a:endParaRPr lang="zh-CN" altLang="en-US" sz="1400" dirty="0">
              <a:latin typeface="宋体" pitchFamily="2" charset="-122"/>
            </a:endParaRPr>
          </a:p>
          <a:p>
            <a:r>
              <a:rPr lang="en-US" sz="1400" dirty="0" err="1">
                <a:sym typeface="Arial" pitchFamily="34" charset="0"/>
              </a:rPr>
              <a:t>Comware</a:t>
            </a:r>
            <a:r>
              <a:rPr lang="zh-CN" altLang="en-US" sz="1400" dirty="0">
                <a:latin typeface="宋体" pitchFamily="2" charset="-122"/>
              </a:rPr>
              <a:t>软件平台以</a:t>
            </a:r>
            <a:r>
              <a:rPr lang="en-US" sz="1400" dirty="0">
                <a:sym typeface="Arial" pitchFamily="34" charset="0"/>
              </a:rPr>
              <a:t>IPv4/IPv6</a:t>
            </a:r>
            <a:r>
              <a:rPr lang="zh-CN" altLang="en-US" sz="1400" dirty="0">
                <a:latin typeface="宋体" pitchFamily="2" charset="-122"/>
              </a:rPr>
              <a:t>协议栈为基础，集成了链路层协议、以太网交换技术、</a:t>
            </a:r>
            <a:r>
              <a:rPr lang="en-US" sz="1400" dirty="0">
                <a:sym typeface="Arial" pitchFamily="34" charset="0"/>
              </a:rPr>
              <a:t>IRF</a:t>
            </a:r>
            <a:r>
              <a:rPr lang="zh-CN" altLang="en-US" sz="1400" dirty="0">
                <a:latin typeface="宋体" pitchFamily="2" charset="-122"/>
              </a:rPr>
              <a:t>技术、路由技术、</a:t>
            </a:r>
            <a:r>
              <a:rPr lang="en-US" sz="1400" dirty="0">
                <a:sym typeface="Arial" pitchFamily="34" charset="0"/>
              </a:rPr>
              <a:t>MPLS</a:t>
            </a:r>
            <a:r>
              <a:rPr lang="zh-CN" altLang="en-US" sz="1400" dirty="0">
                <a:latin typeface="宋体" pitchFamily="2" charset="-122"/>
              </a:rPr>
              <a:t>技术、</a:t>
            </a:r>
            <a:r>
              <a:rPr lang="en-US" sz="1400" dirty="0">
                <a:sym typeface="Arial" pitchFamily="34" charset="0"/>
              </a:rPr>
              <a:t>VPN</a:t>
            </a:r>
            <a:r>
              <a:rPr lang="zh-CN" altLang="en-US" sz="1400" dirty="0">
                <a:latin typeface="宋体" pitchFamily="2" charset="-122"/>
              </a:rPr>
              <a:t>技术、</a:t>
            </a:r>
            <a:r>
              <a:rPr lang="en-US" sz="1400" dirty="0" err="1">
                <a:sym typeface="Arial" pitchFamily="34" charset="0"/>
              </a:rPr>
              <a:t>Qos</a:t>
            </a:r>
            <a:r>
              <a:rPr lang="zh-CN" altLang="en-US" sz="1400" dirty="0">
                <a:latin typeface="宋体" pitchFamily="2" charset="-122"/>
              </a:rPr>
              <a:t>技术、语音技术、安全技术等丰富的数据通信特性，是当今最为成熟的网络操作系统之一。</a:t>
            </a:r>
            <a:r>
              <a:rPr lang="en-US" sz="1400" dirty="0" err="1">
                <a:sym typeface="Arial" pitchFamily="34" charset="0"/>
              </a:rPr>
              <a:t>Comware</a:t>
            </a:r>
            <a:r>
              <a:rPr lang="zh-CN" altLang="en-US" sz="1400" dirty="0">
                <a:latin typeface="宋体" pitchFamily="2" charset="-122"/>
              </a:rPr>
              <a:t>软件平台采用了组件构架，并对各种操作系统、各种硬件进行了有效的封装和屏蔽，具有良好的伸缩性和可移植性。</a:t>
            </a:r>
          </a:p>
          <a:p>
            <a:pPr>
              <a:buFont typeface="Wingdings" pitchFamily="2" charset="2"/>
              <a:buNone/>
            </a:pPr>
            <a:endParaRPr lang="zh-CN" altLang="en-US" sz="1400" dirty="0">
              <a:latin typeface="宋体" pitchFamily="2" charset="-122"/>
            </a:endParaRPr>
          </a:p>
          <a:p>
            <a:r>
              <a:rPr lang="en-US" sz="1400" dirty="0">
                <a:sym typeface="Arial" pitchFamily="34" charset="0"/>
              </a:rPr>
              <a:t>Comware</a:t>
            </a:r>
            <a:r>
              <a:rPr lang="zh-CN" altLang="en-US" sz="1400" dirty="0">
                <a:latin typeface="宋体" pitchFamily="2" charset="-122"/>
              </a:rPr>
              <a:t>软件平台率先提出了开放应用体系架构（</a:t>
            </a:r>
            <a:r>
              <a:rPr lang="en-US" sz="1400" dirty="0">
                <a:sym typeface="Arial" pitchFamily="34" charset="0"/>
              </a:rPr>
              <a:t>OAA</a:t>
            </a:r>
            <a:r>
              <a:rPr lang="zh-CN" altLang="en-US" sz="1400" dirty="0">
                <a:latin typeface="宋体" pitchFamily="2" charset="-122"/>
              </a:rPr>
              <a:t>架构），通过公开软硬件接口标准规范，提供了一个开放平台，第三方厂商可以在这些开放接口的基础开发出更为丰富的业务，形成优势互补、深度集成、合作共赢。</a:t>
            </a:r>
            <a:r>
              <a:rPr lang="en-US" sz="1400" dirty="0">
                <a:sym typeface="Arial" pitchFamily="34" charset="0"/>
              </a:rPr>
              <a:t>OAA</a:t>
            </a:r>
            <a:r>
              <a:rPr lang="zh-CN" altLang="en-US" sz="1400" dirty="0">
                <a:latin typeface="宋体" pitchFamily="2" charset="-122"/>
              </a:rPr>
              <a:t>架构可以使</a:t>
            </a:r>
            <a:r>
              <a:rPr lang="en-US" sz="1400" dirty="0">
                <a:sym typeface="Arial" pitchFamily="34" charset="0"/>
              </a:rPr>
              <a:t>H3C</a:t>
            </a:r>
            <a:r>
              <a:rPr lang="zh-CN" altLang="en-US" sz="1400" dirty="0">
                <a:latin typeface="宋体" pitchFamily="2" charset="-122"/>
              </a:rPr>
              <a:t>及其合作伙伴开发出更多贴合用户需求的产品和解决方案。</a:t>
            </a:r>
          </a:p>
        </p:txBody>
      </p:sp>
      <p:sp>
        <p:nvSpPr>
          <p:cNvPr id="5" name="Rectangle 2"/>
          <p:cNvSpPr txBox="1">
            <a:spLocks noChangeArrowheads="1"/>
          </p:cNvSpPr>
          <p:nvPr/>
        </p:nvSpPr>
        <p:spPr>
          <a:xfrm>
            <a:off x="914400" y="191144"/>
            <a:ext cx="4872046"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Comware</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简介 </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 </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概述</a:t>
            </a:r>
          </a:p>
        </p:txBody>
      </p:sp>
    </p:spTree>
    <p:extLst>
      <p:ext uri="{BB962C8B-B14F-4D97-AF65-F5344CB8AC3E}">
        <p14:creationId xmlns:p14="http://schemas.microsoft.com/office/powerpoint/2010/main" val="638214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3" name="Object 3"/>
          <p:cNvGraphicFramePr>
            <a:graphicFrameLocks noGrp="1" noChangeAspect="1"/>
          </p:cNvGraphicFramePr>
          <p:nvPr>
            <p:ph idx="1"/>
            <p:extLst>
              <p:ext uri="{D42A27DB-BD31-4B8C-83A1-F6EECF244321}">
                <p14:modId xmlns:p14="http://schemas.microsoft.com/office/powerpoint/2010/main" val="3838710063"/>
              </p:ext>
            </p:extLst>
          </p:nvPr>
        </p:nvGraphicFramePr>
        <p:xfrm>
          <a:off x="285720" y="1247930"/>
          <a:ext cx="6429420" cy="2966894"/>
        </p:xfrm>
        <a:graphic>
          <a:graphicData uri="http://schemas.openxmlformats.org/presentationml/2006/ole">
            <mc:AlternateContent xmlns:mc="http://schemas.openxmlformats.org/markup-compatibility/2006">
              <mc:Choice xmlns:v="urn:schemas-microsoft-com:vml" Requires="v">
                <p:oleObj spid="_x0000_s3186" r:id="rId3" imgW="1971176" imgH="1041075" progId="">
                  <p:embed/>
                </p:oleObj>
              </mc:Choice>
              <mc:Fallback>
                <p:oleObj r:id="rId3" imgW="1971176" imgH="1041075" progId="">
                  <p:embed/>
                  <p:pic>
                    <p:nvPicPr>
                      <p:cNvPr id="0" name="Picture 9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1247930"/>
                        <a:ext cx="6429420" cy="29668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2"/>
          <p:cNvSpPr txBox="1">
            <a:spLocks noChangeArrowheads="1"/>
          </p:cNvSpPr>
          <p:nvPr/>
        </p:nvSpPr>
        <p:spPr>
          <a:xfrm>
            <a:off x="914400" y="191144"/>
            <a:ext cx="4872046"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Comware</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简介 </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 </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体系结构</a:t>
            </a:r>
          </a:p>
        </p:txBody>
      </p:sp>
    </p:spTree>
    <p:extLst>
      <p:ext uri="{BB962C8B-B14F-4D97-AF65-F5344CB8AC3E}">
        <p14:creationId xmlns:p14="http://schemas.microsoft.com/office/powerpoint/2010/main" val="266479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536" y="1203599"/>
            <a:ext cx="6480720" cy="3474201"/>
          </a:xfrm>
          <a:noFill/>
          <a:ln/>
        </p:spPr>
      </p:pic>
      <p:sp>
        <p:nvSpPr>
          <p:cNvPr id="4" name="Rectangle 2"/>
          <p:cNvSpPr>
            <a:spLocks noGrp="1" noChangeArrowheads="1"/>
          </p:cNvSpPr>
          <p:nvPr>
            <p:ph type="title"/>
          </p:nvPr>
        </p:nvSpPr>
        <p:spPr>
          <a:xfrm>
            <a:off x="914400" y="191144"/>
            <a:ext cx="4872046" cy="461665"/>
          </a:xfrm>
        </p:spPr>
        <p:txBody>
          <a:bodyPr/>
          <a:lstStyle/>
          <a:p>
            <a:r>
              <a:rPr lang="zh-CN" altLang="zh-CN" dirty="0"/>
              <a:t>Comware</a:t>
            </a:r>
            <a:r>
              <a:rPr lang="zh-CN" altLang="en-US" dirty="0"/>
              <a:t>简介</a:t>
            </a:r>
            <a:r>
              <a:rPr lang="en-US" altLang="zh-CN" dirty="0"/>
              <a:t>—</a:t>
            </a:r>
            <a:r>
              <a:rPr lang="zh-CN" altLang="en-US" dirty="0"/>
              <a:t>软件平台结构</a:t>
            </a:r>
            <a:endParaRPr lang="zh-CN" dirty="0"/>
          </a:p>
        </p:txBody>
      </p:sp>
    </p:spTree>
    <p:extLst>
      <p:ext uri="{BB962C8B-B14F-4D97-AF65-F5344CB8AC3E}">
        <p14:creationId xmlns:p14="http://schemas.microsoft.com/office/powerpoint/2010/main" val="3202285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19445" y="195488"/>
            <a:ext cx="8229600" cy="461665"/>
          </a:xfrm>
        </p:spPr>
        <p:txBody>
          <a:bodyPr/>
          <a:lstStyle/>
          <a:p>
            <a:r>
              <a:rPr lang="zh-CN" altLang="en-US" dirty="0"/>
              <a:t>交换机硬件结构</a:t>
            </a:r>
          </a:p>
        </p:txBody>
      </p:sp>
      <p:sp>
        <p:nvSpPr>
          <p:cNvPr id="6147" name="Rectangle 3"/>
          <p:cNvSpPr>
            <a:spLocks noGrp="1" noChangeArrowheads="1"/>
          </p:cNvSpPr>
          <p:nvPr>
            <p:ph type="body" sz="half" idx="1"/>
          </p:nvPr>
        </p:nvSpPr>
        <p:spPr>
          <a:xfrm>
            <a:off x="214282" y="1071552"/>
            <a:ext cx="3575081" cy="3546829"/>
          </a:xfrm>
        </p:spPr>
        <p:txBody>
          <a:bodyPr>
            <a:normAutofit/>
          </a:bodyPr>
          <a:lstStyle/>
          <a:p>
            <a:r>
              <a:rPr lang="zh-CN" altLang="en-US" sz="1800" dirty="0"/>
              <a:t>端口</a:t>
            </a:r>
          </a:p>
          <a:p>
            <a:r>
              <a:rPr lang="zh-CN" altLang="en-US" sz="1800" dirty="0"/>
              <a:t>主板（背板）</a:t>
            </a:r>
          </a:p>
          <a:p>
            <a:r>
              <a:rPr lang="en-US" sz="1800" dirty="0"/>
              <a:t>CPU</a:t>
            </a:r>
          </a:p>
          <a:p>
            <a:r>
              <a:rPr lang="zh-CN" altLang="en-US" sz="1800" dirty="0"/>
              <a:t>内存（</a:t>
            </a:r>
            <a:r>
              <a:rPr lang="en-US" sz="1800" dirty="0"/>
              <a:t>RAM</a:t>
            </a:r>
            <a:r>
              <a:rPr lang="zh-CN" altLang="en-US" sz="1800" dirty="0"/>
              <a:t>）</a:t>
            </a:r>
          </a:p>
          <a:p>
            <a:r>
              <a:rPr lang="en-US" sz="1800" dirty="0"/>
              <a:t>FLASH</a:t>
            </a:r>
          </a:p>
          <a:p>
            <a:r>
              <a:rPr lang="en-US" sz="1800" dirty="0"/>
              <a:t>ROM</a:t>
            </a:r>
          </a:p>
        </p:txBody>
      </p:sp>
      <p:sp>
        <p:nvSpPr>
          <p:cNvPr id="6148" name="Text Box 4"/>
          <p:cNvSpPr txBox="1">
            <a:spLocks noChangeArrowheads="1"/>
          </p:cNvSpPr>
          <p:nvPr/>
        </p:nvSpPr>
        <p:spPr bwMode="auto">
          <a:xfrm>
            <a:off x="2143108" y="1285866"/>
            <a:ext cx="45720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dirty="0">
                <a:solidFill>
                  <a:srgbClr val="CC0000"/>
                </a:solidFill>
                <a:latin typeface="微软雅黑" panose="020B0503020204020204" pitchFamily="34" charset="-122"/>
                <a:ea typeface="微软雅黑" panose="020B0503020204020204" pitchFamily="34" charset="-122"/>
              </a:rPr>
              <a:t>交换机其实就是一台</a:t>
            </a:r>
            <a:r>
              <a:rPr lang="zh-CN" dirty="0">
                <a:solidFill>
                  <a:srgbClr val="0033CC"/>
                </a:solidFill>
                <a:latin typeface="微软雅黑" panose="020B0503020204020204" pitchFamily="34" charset="-122"/>
                <a:ea typeface="微软雅黑" panose="020B0503020204020204" pitchFamily="34" charset="-122"/>
              </a:rPr>
              <a:t>具有专门用途的</a:t>
            </a:r>
            <a:r>
              <a:rPr lang="zh-CN" dirty="0">
                <a:solidFill>
                  <a:srgbClr val="CC0000"/>
                </a:solidFill>
                <a:latin typeface="微软雅黑" panose="020B0503020204020204" pitchFamily="34" charset="-122"/>
                <a:ea typeface="微软雅黑" panose="020B0503020204020204" pitchFamily="34" charset="-122"/>
              </a:rPr>
              <a:t>计算机！</a:t>
            </a:r>
          </a:p>
        </p:txBody>
      </p:sp>
      <p:sp>
        <p:nvSpPr>
          <p:cNvPr id="6150" name="Rectangle 6"/>
          <p:cNvSpPr>
            <a:spLocks noChangeArrowheads="1"/>
          </p:cNvSpPr>
          <p:nvPr/>
        </p:nvSpPr>
        <p:spPr bwMode="auto">
          <a:xfrm>
            <a:off x="2357422" y="1916852"/>
            <a:ext cx="4230688" cy="1647825"/>
          </a:xfrm>
          <a:prstGeom prst="rect">
            <a:avLst/>
          </a:prstGeom>
          <a:noFill/>
          <a:ln w="4763" cap="rnd"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51" name="Rectangle 7"/>
          <p:cNvSpPr>
            <a:spLocks noChangeArrowheads="1"/>
          </p:cNvSpPr>
          <p:nvPr/>
        </p:nvSpPr>
        <p:spPr bwMode="auto">
          <a:xfrm>
            <a:off x="3762360" y="1972813"/>
            <a:ext cx="1522412" cy="5845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52" name="Rectangle 8"/>
          <p:cNvSpPr>
            <a:spLocks noChangeArrowheads="1"/>
          </p:cNvSpPr>
          <p:nvPr/>
        </p:nvSpPr>
        <p:spPr bwMode="auto">
          <a:xfrm>
            <a:off x="3762360" y="1972813"/>
            <a:ext cx="1522412" cy="584597"/>
          </a:xfrm>
          <a:prstGeom prst="rect">
            <a:avLst/>
          </a:prstGeom>
          <a:noFill/>
          <a:ln w="4763" cap="rnd"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53" name="Rectangle 9"/>
          <p:cNvSpPr>
            <a:spLocks noChangeArrowheads="1"/>
          </p:cNvSpPr>
          <p:nvPr/>
        </p:nvSpPr>
        <p:spPr bwMode="auto">
          <a:xfrm>
            <a:off x="4013189" y="2295472"/>
            <a:ext cx="39036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zh-CN" sz="1300">
                <a:latin typeface="微软雅黑" panose="020B0503020204020204" pitchFamily="34" charset="-122"/>
                <a:ea typeface="微软雅黑" panose="020B0503020204020204" pitchFamily="34" charset="-122"/>
              </a:rPr>
              <a:t>MAC</a:t>
            </a:r>
            <a:endParaRPr lang="zh-CN" altLang="zh-CN">
              <a:latin typeface="微软雅黑" panose="020B0503020204020204" pitchFamily="34" charset="-122"/>
              <a:ea typeface="微软雅黑" panose="020B0503020204020204" pitchFamily="34" charset="-122"/>
            </a:endParaRPr>
          </a:p>
        </p:txBody>
      </p:sp>
      <p:sp>
        <p:nvSpPr>
          <p:cNvPr id="6154" name="Rectangle 10"/>
          <p:cNvSpPr>
            <a:spLocks noChangeArrowheads="1"/>
          </p:cNvSpPr>
          <p:nvPr/>
        </p:nvSpPr>
        <p:spPr bwMode="auto">
          <a:xfrm>
            <a:off x="4462451" y="2294282"/>
            <a:ext cx="50013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sz="1300" dirty="0">
                <a:latin typeface="微软雅黑" panose="020B0503020204020204" pitchFamily="34" charset="-122"/>
                <a:ea typeface="微软雅黑" panose="020B0503020204020204" pitchFamily="34" charset="-122"/>
              </a:rPr>
              <a:t>地址表</a:t>
            </a:r>
            <a:endParaRPr lang="zh-CN" dirty="0">
              <a:latin typeface="微软雅黑" panose="020B0503020204020204" pitchFamily="34" charset="-122"/>
              <a:ea typeface="微软雅黑" panose="020B0503020204020204" pitchFamily="34" charset="-122"/>
            </a:endParaRPr>
          </a:p>
        </p:txBody>
      </p:sp>
      <p:sp>
        <p:nvSpPr>
          <p:cNvPr id="6155" name="Rectangle 11"/>
          <p:cNvSpPr>
            <a:spLocks noChangeArrowheads="1"/>
          </p:cNvSpPr>
          <p:nvPr/>
        </p:nvSpPr>
        <p:spPr bwMode="auto">
          <a:xfrm>
            <a:off x="4075098" y="2403819"/>
            <a:ext cx="7213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zh-CN" sz="1300">
                <a:latin typeface="微软雅黑" panose="020B0503020204020204" pitchFamily="34" charset="-122"/>
                <a:ea typeface="微软雅黑" panose="020B0503020204020204" pitchFamily="34" charset="-122"/>
              </a:rPr>
              <a:t>-</a:t>
            </a:r>
            <a:endParaRPr lang="zh-CN" altLang="zh-CN">
              <a:latin typeface="微软雅黑" panose="020B0503020204020204" pitchFamily="34" charset="-122"/>
              <a:ea typeface="微软雅黑" panose="020B0503020204020204" pitchFamily="34" charset="-122"/>
            </a:endParaRPr>
          </a:p>
        </p:txBody>
      </p:sp>
      <p:sp>
        <p:nvSpPr>
          <p:cNvPr id="6156" name="Rectangle 12"/>
          <p:cNvSpPr>
            <a:spLocks noChangeArrowheads="1"/>
          </p:cNvSpPr>
          <p:nvPr/>
        </p:nvSpPr>
        <p:spPr bwMode="auto">
          <a:xfrm>
            <a:off x="4179873" y="2403819"/>
            <a:ext cx="7213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zh-CN" sz="1300">
                <a:latin typeface="微软雅黑" panose="020B0503020204020204" pitchFamily="34" charset="-122"/>
                <a:ea typeface="微软雅黑" panose="020B0503020204020204" pitchFamily="34" charset="-122"/>
              </a:rPr>
              <a:t>-</a:t>
            </a:r>
            <a:endParaRPr lang="zh-CN" altLang="zh-CN">
              <a:latin typeface="微软雅黑" panose="020B0503020204020204" pitchFamily="34" charset="-122"/>
              <a:ea typeface="微软雅黑" panose="020B0503020204020204" pitchFamily="34" charset="-122"/>
            </a:endParaRPr>
          </a:p>
        </p:txBody>
      </p:sp>
      <p:sp>
        <p:nvSpPr>
          <p:cNvPr id="6157" name="Rectangle 13"/>
          <p:cNvSpPr>
            <a:spLocks noChangeArrowheads="1"/>
          </p:cNvSpPr>
          <p:nvPr/>
        </p:nvSpPr>
        <p:spPr bwMode="auto">
          <a:xfrm>
            <a:off x="4284648" y="2403819"/>
            <a:ext cx="7213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zh-CN" sz="1300">
                <a:latin typeface="微软雅黑" panose="020B0503020204020204" pitchFamily="34" charset="-122"/>
                <a:ea typeface="微软雅黑" panose="020B0503020204020204" pitchFamily="34" charset="-122"/>
              </a:rPr>
              <a:t>-</a:t>
            </a:r>
            <a:endParaRPr lang="zh-CN" altLang="zh-CN">
              <a:latin typeface="微软雅黑" panose="020B0503020204020204" pitchFamily="34" charset="-122"/>
              <a:ea typeface="微软雅黑" panose="020B0503020204020204" pitchFamily="34" charset="-122"/>
            </a:endParaRPr>
          </a:p>
        </p:txBody>
      </p:sp>
      <p:sp>
        <p:nvSpPr>
          <p:cNvPr id="6158" name="Rectangle 14"/>
          <p:cNvSpPr>
            <a:spLocks noChangeArrowheads="1"/>
          </p:cNvSpPr>
          <p:nvPr/>
        </p:nvSpPr>
        <p:spPr bwMode="auto">
          <a:xfrm>
            <a:off x="4387835" y="2403819"/>
            <a:ext cx="7213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zh-CN" sz="1300">
                <a:latin typeface="微软雅黑" panose="020B0503020204020204" pitchFamily="34" charset="-122"/>
                <a:ea typeface="微软雅黑" panose="020B0503020204020204" pitchFamily="34" charset="-122"/>
              </a:rPr>
              <a:t>-</a:t>
            </a:r>
            <a:endParaRPr lang="zh-CN" altLang="zh-CN">
              <a:latin typeface="微软雅黑" panose="020B0503020204020204" pitchFamily="34" charset="-122"/>
              <a:ea typeface="微软雅黑" panose="020B0503020204020204" pitchFamily="34" charset="-122"/>
            </a:endParaRPr>
          </a:p>
        </p:txBody>
      </p:sp>
      <p:sp>
        <p:nvSpPr>
          <p:cNvPr id="6159" name="Rectangle 15"/>
          <p:cNvSpPr>
            <a:spLocks noChangeArrowheads="1"/>
          </p:cNvSpPr>
          <p:nvPr/>
        </p:nvSpPr>
        <p:spPr bwMode="auto">
          <a:xfrm>
            <a:off x="4492610" y="2403819"/>
            <a:ext cx="7213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zh-CN" sz="1300">
                <a:latin typeface="微软雅黑" panose="020B0503020204020204" pitchFamily="34" charset="-122"/>
                <a:ea typeface="微软雅黑" panose="020B0503020204020204" pitchFamily="34" charset="-122"/>
              </a:rPr>
              <a:t>-</a:t>
            </a:r>
            <a:endParaRPr lang="zh-CN" altLang="zh-CN">
              <a:latin typeface="微软雅黑" panose="020B0503020204020204" pitchFamily="34" charset="-122"/>
              <a:ea typeface="微软雅黑" panose="020B0503020204020204" pitchFamily="34" charset="-122"/>
            </a:endParaRPr>
          </a:p>
        </p:txBody>
      </p:sp>
      <p:sp>
        <p:nvSpPr>
          <p:cNvPr id="6160" name="Rectangle 16"/>
          <p:cNvSpPr>
            <a:spLocks noChangeArrowheads="1"/>
          </p:cNvSpPr>
          <p:nvPr/>
        </p:nvSpPr>
        <p:spPr bwMode="auto">
          <a:xfrm>
            <a:off x="4598973" y="2403819"/>
            <a:ext cx="7213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zh-CN" sz="1300">
                <a:latin typeface="微软雅黑" panose="020B0503020204020204" pitchFamily="34" charset="-122"/>
                <a:ea typeface="微软雅黑" panose="020B0503020204020204" pitchFamily="34" charset="-122"/>
              </a:rPr>
              <a:t>-</a:t>
            </a:r>
            <a:endParaRPr lang="zh-CN" altLang="zh-CN">
              <a:latin typeface="微软雅黑" panose="020B0503020204020204" pitchFamily="34" charset="-122"/>
              <a:ea typeface="微软雅黑" panose="020B0503020204020204" pitchFamily="34" charset="-122"/>
            </a:endParaRPr>
          </a:p>
        </p:txBody>
      </p:sp>
      <p:sp>
        <p:nvSpPr>
          <p:cNvPr id="6161" name="Rectangle 17"/>
          <p:cNvSpPr>
            <a:spLocks noChangeArrowheads="1"/>
          </p:cNvSpPr>
          <p:nvPr/>
        </p:nvSpPr>
        <p:spPr bwMode="auto">
          <a:xfrm>
            <a:off x="4911710" y="2403819"/>
            <a:ext cx="7213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zh-CN" sz="1300">
                <a:latin typeface="微软雅黑" panose="020B0503020204020204" pitchFamily="34" charset="-122"/>
                <a:ea typeface="微软雅黑" panose="020B0503020204020204" pitchFamily="34" charset="-122"/>
              </a:rPr>
              <a:t>-</a:t>
            </a:r>
            <a:endParaRPr lang="zh-CN" altLang="zh-CN">
              <a:latin typeface="微软雅黑" panose="020B0503020204020204" pitchFamily="34" charset="-122"/>
              <a:ea typeface="微软雅黑" panose="020B0503020204020204" pitchFamily="34" charset="-122"/>
            </a:endParaRPr>
          </a:p>
        </p:txBody>
      </p:sp>
      <p:sp>
        <p:nvSpPr>
          <p:cNvPr id="6162" name="Rectangle 18"/>
          <p:cNvSpPr>
            <a:spLocks noChangeArrowheads="1"/>
          </p:cNvSpPr>
          <p:nvPr/>
        </p:nvSpPr>
        <p:spPr bwMode="auto">
          <a:xfrm>
            <a:off x="2892410" y="3289642"/>
            <a:ext cx="677862" cy="275034"/>
          </a:xfrm>
          <a:prstGeom prst="rect">
            <a:avLst/>
          </a:prstGeom>
          <a:solidFill>
            <a:srgbClr val="E7E4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63" name="Rectangle 19"/>
          <p:cNvSpPr>
            <a:spLocks noChangeArrowheads="1"/>
          </p:cNvSpPr>
          <p:nvPr/>
        </p:nvSpPr>
        <p:spPr bwMode="auto">
          <a:xfrm>
            <a:off x="2892410" y="3289642"/>
            <a:ext cx="677862" cy="275034"/>
          </a:xfrm>
          <a:prstGeom prst="rect">
            <a:avLst/>
          </a:prstGeom>
          <a:noFill/>
          <a:ln w="4763" cap="rnd"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64" name="Rectangle 20"/>
          <p:cNvSpPr>
            <a:spLocks noChangeArrowheads="1"/>
          </p:cNvSpPr>
          <p:nvPr/>
        </p:nvSpPr>
        <p:spPr bwMode="auto">
          <a:xfrm>
            <a:off x="3046401" y="3359890"/>
            <a:ext cx="33342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sz="1300">
                <a:latin typeface="微软雅黑" panose="020B0503020204020204" pitchFamily="34" charset="-122"/>
                <a:ea typeface="微软雅黑" panose="020B0503020204020204" pitchFamily="34" charset="-122"/>
              </a:rPr>
              <a:t>端口</a:t>
            </a:r>
            <a:endParaRPr lang="zh-CN">
              <a:latin typeface="微软雅黑" panose="020B0503020204020204" pitchFamily="34" charset="-122"/>
              <a:ea typeface="微软雅黑" panose="020B0503020204020204" pitchFamily="34" charset="-122"/>
            </a:endParaRPr>
          </a:p>
        </p:txBody>
      </p:sp>
      <p:sp>
        <p:nvSpPr>
          <p:cNvPr id="6165" name="Rectangle 21"/>
          <p:cNvSpPr>
            <a:spLocks noChangeArrowheads="1"/>
          </p:cNvSpPr>
          <p:nvPr/>
        </p:nvSpPr>
        <p:spPr bwMode="auto">
          <a:xfrm>
            <a:off x="5543535" y="3289642"/>
            <a:ext cx="677862" cy="275034"/>
          </a:xfrm>
          <a:prstGeom prst="rect">
            <a:avLst/>
          </a:prstGeom>
          <a:solidFill>
            <a:srgbClr val="E7E4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66" name="Rectangle 22"/>
          <p:cNvSpPr>
            <a:spLocks noChangeArrowheads="1"/>
          </p:cNvSpPr>
          <p:nvPr/>
        </p:nvSpPr>
        <p:spPr bwMode="auto">
          <a:xfrm>
            <a:off x="5543535" y="3289642"/>
            <a:ext cx="677862" cy="275034"/>
          </a:xfrm>
          <a:prstGeom prst="rect">
            <a:avLst/>
          </a:prstGeom>
          <a:noFill/>
          <a:ln w="4763" cap="rnd"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67" name="Rectangle 23"/>
          <p:cNvSpPr>
            <a:spLocks noChangeArrowheads="1"/>
          </p:cNvSpPr>
          <p:nvPr/>
        </p:nvSpPr>
        <p:spPr bwMode="auto">
          <a:xfrm>
            <a:off x="5703876" y="3359890"/>
            <a:ext cx="33342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sz="1300">
                <a:latin typeface="微软雅黑" panose="020B0503020204020204" pitchFamily="34" charset="-122"/>
                <a:ea typeface="微软雅黑" panose="020B0503020204020204" pitchFamily="34" charset="-122"/>
              </a:rPr>
              <a:t>端口</a:t>
            </a:r>
            <a:endParaRPr lang="zh-CN">
              <a:latin typeface="微软雅黑" panose="020B0503020204020204" pitchFamily="34" charset="-122"/>
              <a:ea typeface="微软雅黑" panose="020B0503020204020204" pitchFamily="34" charset="-122"/>
            </a:endParaRPr>
          </a:p>
        </p:txBody>
      </p:sp>
      <p:sp>
        <p:nvSpPr>
          <p:cNvPr id="6168" name="Rectangle 24"/>
          <p:cNvSpPr>
            <a:spLocks noChangeArrowheads="1"/>
          </p:cNvSpPr>
          <p:nvPr/>
        </p:nvSpPr>
        <p:spPr bwMode="auto">
          <a:xfrm>
            <a:off x="4184640" y="3289642"/>
            <a:ext cx="676275" cy="275034"/>
          </a:xfrm>
          <a:prstGeom prst="rect">
            <a:avLst/>
          </a:prstGeom>
          <a:solidFill>
            <a:srgbClr val="E7E4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69" name="Rectangle 25"/>
          <p:cNvSpPr>
            <a:spLocks noChangeArrowheads="1"/>
          </p:cNvSpPr>
          <p:nvPr/>
        </p:nvSpPr>
        <p:spPr bwMode="auto">
          <a:xfrm>
            <a:off x="4184640" y="3289642"/>
            <a:ext cx="676275" cy="275034"/>
          </a:xfrm>
          <a:prstGeom prst="rect">
            <a:avLst/>
          </a:prstGeom>
          <a:noFill/>
          <a:ln w="4763" cap="rnd"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70" name="Rectangle 26"/>
          <p:cNvSpPr>
            <a:spLocks noChangeArrowheads="1"/>
          </p:cNvSpPr>
          <p:nvPr/>
        </p:nvSpPr>
        <p:spPr bwMode="auto">
          <a:xfrm>
            <a:off x="4343389" y="3359890"/>
            <a:ext cx="33342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sz="1300">
                <a:latin typeface="微软雅黑" panose="020B0503020204020204" pitchFamily="34" charset="-122"/>
                <a:ea typeface="微软雅黑" panose="020B0503020204020204" pitchFamily="34" charset="-122"/>
              </a:rPr>
              <a:t>端口</a:t>
            </a:r>
            <a:endParaRPr lang="zh-CN">
              <a:latin typeface="微软雅黑" panose="020B0503020204020204" pitchFamily="34" charset="-122"/>
              <a:ea typeface="微软雅黑" panose="020B0503020204020204" pitchFamily="34" charset="-122"/>
            </a:endParaRPr>
          </a:p>
        </p:txBody>
      </p:sp>
      <p:sp>
        <p:nvSpPr>
          <p:cNvPr id="6171" name="Rectangle 27"/>
          <p:cNvSpPr>
            <a:spLocks noChangeArrowheads="1"/>
          </p:cNvSpPr>
          <p:nvPr/>
        </p:nvSpPr>
        <p:spPr bwMode="auto">
          <a:xfrm>
            <a:off x="3762360" y="2585985"/>
            <a:ext cx="1522412" cy="5845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72" name="Rectangle 28"/>
          <p:cNvSpPr>
            <a:spLocks noChangeArrowheads="1"/>
          </p:cNvSpPr>
          <p:nvPr/>
        </p:nvSpPr>
        <p:spPr bwMode="auto">
          <a:xfrm>
            <a:off x="3762360" y="2585985"/>
            <a:ext cx="1522412" cy="584597"/>
          </a:xfrm>
          <a:prstGeom prst="rect">
            <a:avLst/>
          </a:prstGeom>
          <a:noFill/>
          <a:ln w="4763" cap="rnd"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73" name="Rectangle 29"/>
          <p:cNvSpPr>
            <a:spLocks noChangeArrowheads="1"/>
          </p:cNvSpPr>
          <p:nvPr/>
        </p:nvSpPr>
        <p:spPr bwMode="auto">
          <a:xfrm>
            <a:off x="3986197" y="2801488"/>
            <a:ext cx="1000274"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sz="1300">
                <a:latin typeface="微软雅黑" panose="020B0503020204020204" pitchFamily="34" charset="-122"/>
                <a:ea typeface="微软雅黑" panose="020B0503020204020204" pitchFamily="34" charset="-122"/>
              </a:rPr>
              <a:t>背板交换结构</a:t>
            </a:r>
            <a:endParaRPr lang="zh-CN">
              <a:latin typeface="微软雅黑" panose="020B0503020204020204" pitchFamily="34" charset="-122"/>
              <a:ea typeface="微软雅黑" panose="020B0503020204020204" pitchFamily="34" charset="-122"/>
            </a:endParaRPr>
          </a:p>
        </p:txBody>
      </p:sp>
      <p:sp>
        <p:nvSpPr>
          <p:cNvPr id="6174" name="未知"/>
          <p:cNvSpPr>
            <a:spLocks/>
          </p:cNvSpPr>
          <p:nvPr/>
        </p:nvSpPr>
        <p:spPr bwMode="auto">
          <a:xfrm>
            <a:off x="3230552" y="2877688"/>
            <a:ext cx="531813" cy="411956"/>
          </a:xfrm>
          <a:custGeom>
            <a:avLst/>
            <a:gdLst>
              <a:gd name="T0" fmla="*/ 298 w 298"/>
              <a:gd name="T1" fmla="*/ 0 h 285"/>
              <a:gd name="T2" fmla="*/ 0 w 298"/>
              <a:gd name="T3" fmla="*/ 0 h 285"/>
              <a:gd name="T4" fmla="*/ 0 w 298"/>
              <a:gd name="T5" fmla="*/ 285 h 285"/>
            </a:gdLst>
            <a:ahLst/>
            <a:cxnLst>
              <a:cxn ang="0">
                <a:pos x="T0" y="T1"/>
              </a:cxn>
              <a:cxn ang="0">
                <a:pos x="T2" y="T3"/>
              </a:cxn>
              <a:cxn ang="0">
                <a:pos x="T4" y="T5"/>
              </a:cxn>
            </a:cxnLst>
            <a:rect l="0" t="0" r="r" b="b"/>
            <a:pathLst>
              <a:path w="298" h="285">
                <a:moveTo>
                  <a:pt x="298" y="0"/>
                </a:moveTo>
                <a:lnTo>
                  <a:pt x="0" y="0"/>
                </a:lnTo>
                <a:lnTo>
                  <a:pt x="0" y="285"/>
                </a:lnTo>
              </a:path>
            </a:pathLst>
          </a:custGeom>
          <a:noFill/>
          <a:ln w="4763" cap="rnd"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75" name="未知"/>
          <p:cNvSpPr>
            <a:spLocks/>
          </p:cNvSpPr>
          <p:nvPr/>
        </p:nvSpPr>
        <p:spPr bwMode="auto">
          <a:xfrm>
            <a:off x="5284772" y="2877688"/>
            <a:ext cx="598488" cy="411956"/>
          </a:xfrm>
          <a:custGeom>
            <a:avLst/>
            <a:gdLst>
              <a:gd name="T0" fmla="*/ 0 w 336"/>
              <a:gd name="T1" fmla="*/ 0 h 285"/>
              <a:gd name="T2" fmla="*/ 336 w 336"/>
              <a:gd name="T3" fmla="*/ 0 h 285"/>
              <a:gd name="T4" fmla="*/ 336 w 336"/>
              <a:gd name="T5" fmla="*/ 285 h 285"/>
            </a:gdLst>
            <a:ahLst/>
            <a:cxnLst>
              <a:cxn ang="0">
                <a:pos x="T0" y="T1"/>
              </a:cxn>
              <a:cxn ang="0">
                <a:pos x="T2" y="T3"/>
              </a:cxn>
              <a:cxn ang="0">
                <a:pos x="T4" y="T5"/>
              </a:cxn>
            </a:cxnLst>
            <a:rect l="0" t="0" r="r" b="b"/>
            <a:pathLst>
              <a:path w="336" h="285">
                <a:moveTo>
                  <a:pt x="0" y="0"/>
                </a:moveTo>
                <a:lnTo>
                  <a:pt x="336" y="0"/>
                </a:lnTo>
                <a:lnTo>
                  <a:pt x="336" y="285"/>
                </a:lnTo>
              </a:path>
            </a:pathLst>
          </a:custGeom>
          <a:noFill/>
          <a:ln w="4763" cap="rnd"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76" name="Rectangle 32"/>
          <p:cNvSpPr>
            <a:spLocks noChangeArrowheads="1"/>
          </p:cNvSpPr>
          <p:nvPr/>
        </p:nvSpPr>
        <p:spPr bwMode="auto">
          <a:xfrm>
            <a:off x="2447914" y="2002579"/>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sz="1600" dirty="0">
                <a:latin typeface="微软雅黑" panose="020B0503020204020204" pitchFamily="34" charset="-122"/>
                <a:ea typeface="微软雅黑" panose="020B0503020204020204" pitchFamily="34" charset="-122"/>
              </a:rPr>
              <a:t>交换机</a:t>
            </a:r>
            <a:endParaRPr lang="zh-CN" dirty="0">
              <a:latin typeface="微软雅黑" panose="020B0503020204020204" pitchFamily="34" charset="-122"/>
              <a:ea typeface="微软雅黑" panose="020B0503020204020204" pitchFamily="34" charset="-122"/>
            </a:endParaRPr>
          </a:p>
        </p:txBody>
      </p:sp>
      <p:sp>
        <p:nvSpPr>
          <p:cNvPr id="6177" name="Rectangle 33"/>
          <p:cNvSpPr>
            <a:spLocks noChangeArrowheads="1"/>
          </p:cNvSpPr>
          <p:nvPr/>
        </p:nvSpPr>
        <p:spPr bwMode="auto">
          <a:xfrm>
            <a:off x="2536814" y="3771847"/>
            <a:ext cx="50013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sz="1300">
                <a:latin typeface="微软雅黑" panose="020B0503020204020204" pitchFamily="34" charset="-122"/>
                <a:ea typeface="微软雅黑" panose="020B0503020204020204" pitchFamily="34" charset="-122"/>
              </a:rPr>
              <a:t>数据包</a:t>
            </a:r>
            <a:endParaRPr lang="zh-CN">
              <a:latin typeface="微软雅黑" panose="020B0503020204020204" pitchFamily="34" charset="-122"/>
              <a:ea typeface="微软雅黑" panose="020B0503020204020204" pitchFamily="34" charset="-122"/>
            </a:endParaRPr>
          </a:p>
        </p:txBody>
      </p:sp>
      <p:sp>
        <p:nvSpPr>
          <p:cNvPr id="6178" name="Line 34"/>
          <p:cNvSpPr>
            <a:spLocks noChangeShapeType="1"/>
          </p:cNvSpPr>
          <p:nvPr/>
        </p:nvSpPr>
        <p:spPr bwMode="auto">
          <a:xfrm flipV="1">
            <a:off x="3113077" y="3726604"/>
            <a:ext cx="3175" cy="230981"/>
          </a:xfrm>
          <a:prstGeom prst="line">
            <a:avLst/>
          </a:prstGeom>
          <a:noFill/>
          <a:ln w="4763" cap="rnd"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79" name="未知"/>
          <p:cNvSpPr>
            <a:spLocks/>
          </p:cNvSpPr>
          <p:nvPr/>
        </p:nvSpPr>
        <p:spPr bwMode="auto">
          <a:xfrm>
            <a:off x="3059097" y="3659926"/>
            <a:ext cx="109538" cy="90488"/>
          </a:xfrm>
          <a:custGeom>
            <a:avLst/>
            <a:gdLst>
              <a:gd name="T0" fmla="*/ 59 w 118"/>
              <a:gd name="T1" fmla="*/ 0 h 118"/>
              <a:gd name="T2" fmla="*/ 118 w 118"/>
              <a:gd name="T3" fmla="*/ 118 h 118"/>
              <a:gd name="T4" fmla="*/ 0 w 118"/>
              <a:gd name="T5" fmla="*/ 118 h 118"/>
              <a:gd name="T6" fmla="*/ 59 w 118"/>
              <a:gd name="T7" fmla="*/ 0 h 118"/>
            </a:gdLst>
            <a:ahLst/>
            <a:cxnLst>
              <a:cxn ang="0">
                <a:pos x="T0" y="T1"/>
              </a:cxn>
              <a:cxn ang="0">
                <a:pos x="T2" y="T3"/>
              </a:cxn>
              <a:cxn ang="0">
                <a:pos x="T4" y="T5"/>
              </a:cxn>
              <a:cxn ang="0">
                <a:pos x="T6" y="T7"/>
              </a:cxn>
            </a:cxnLst>
            <a:rect l="0" t="0" r="r" b="b"/>
            <a:pathLst>
              <a:path w="118" h="118">
                <a:moveTo>
                  <a:pt x="59" y="0"/>
                </a:moveTo>
                <a:lnTo>
                  <a:pt x="118" y="118"/>
                </a:lnTo>
                <a:cubicBezTo>
                  <a:pt x="81" y="99"/>
                  <a:pt x="37" y="99"/>
                  <a:pt x="0" y="118"/>
                </a:cubicBezTo>
                <a:lnTo>
                  <a:pt x="59" y="0"/>
                </a:lnTo>
                <a:close/>
              </a:path>
            </a:pathLst>
          </a:custGeom>
          <a:solidFill>
            <a:srgbClr val="FFFF00"/>
          </a:solidFill>
          <a:ln w="0" cmpd="sng">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6180" name="Line 36"/>
          <p:cNvSpPr>
            <a:spLocks noChangeShapeType="1"/>
          </p:cNvSpPr>
          <p:nvPr/>
        </p:nvSpPr>
        <p:spPr bwMode="auto">
          <a:xfrm>
            <a:off x="5737215" y="3659926"/>
            <a:ext cx="1587" cy="229791"/>
          </a:xfrm>
          <a:prstGeom prst="line">
            <a:avLst/>
          </a:prstGeom>
          <a:noFill/>
          <a:ln w="4763" cap="rnd"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81" name="未知"/>
          <p:cNvSpPr>
            <a:spLocks/>
          </p:cNvSpPr>
          <p:nvPr/>
        </p:nvSpPr>
        <p:spPr bwMode="auto">
          <a:xfrm>
            <a:off x="5681652" y="3868288"/>
            <a:ext cx="111125" cy="89297"/>
          </a:xfrm>
          <a:custGeom>
            <a:avLst/>
            <a:gdLst>
              <a:gd name="T0" fmla="*/ 59 w 118"/>
              <a:gd name="T1" fmla="*/ 118 h 118"/>
              <a:gd name="T2" fmla="*/ 0 w 118"/>
              <a:gd name="T3" fmla="*/ 0 h 118"/>
              <a:gd name="T4" fmla="*/ 118 w 118"/>
              <a:gd name="T5" fmla="*/ 0 h 118"/>
              <a:gd name="T6" fmla="*/ 59 w 118"/>
              <a:gd name="T7" fmla="*/ 118 h 118"/>
            </a:gdLst>
            <a:ahLst/>
            <a:cxnLst>
              <a:cxn ang="0">
                <a:pos x="T0" y="T1"/>
              </a:cxn>
              <a:cxn ang="0">
                <a:pos x="T2" y="T3"/>
              </a:cxn>
              <a:cxn ang="0">
                <a:pos x="T4" y="T5"/>
              </a:cxn>
              <a:cxn ang="0">
                <a:pos x="T6" y="T7"/>
              </a:cxn>
            </a:cxnLst>
            <a:rect l="0" t="0" r="r" b="b"/>
            <a:pathLst>
              <a:path w="118" h="118">
                <a:moveTo>
                  <a:pt x="59" y="118"/>
                </a:moveTo>
                <a:lnTo>
                  <a:pt x="0" y="0"/>
                </a:lnTo>
                <a:cubicBezTo>
                  <a:pt x="37" y="19"/>
                  <a:pt x="81" y="19"/>
                  <a:pt x="118" y="0"/>
                </a:cubicBezTo>
                <a:lnTo>
                  <a:pt x="59" y="118"/>
                </a:lnTo>
                <a:close/>
              </a:path>
            </a:pathLst>
          </a:custGeom>
          <a:solidFill>
            <a:srgbClr val="FFFF00"/>
          </a:solidFill>
          <a:ln w="0" cmpd="sng">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6182" name="Line 38"/>
          <p:cNvSpPr>
            <a:spLocks noChangeShapeType="1"/>
          </p:cNvSpPr>
          <p:nvPr/>
        </p:nvSpPr>
        <p:spPr bwMode="auto">
          <a:xfrm>
            <a:off x="3254360" y="2766959"/>
            <a:ext cx="311150" cy="1191"/>
          </a:xfrm>
          <a:prstGeom prst="line">
            <a:avLst/>
          </a:prstGeom>
          <a:noFill/>
          <a:ln w="4763" cap="rnd"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83" name="未知"/>
          <p:cNvSpPr>
            <a:spLocks/>
          </p:cNvSpPr>
          <p:nvPr/>
        </p:nvSpPr>
        <p:spPr bwMode="auto">
          <a:xfrm>
            <a:off x="3538527" y="2721713"/>
            <a:ext cx="111125" cy="90488"/>
          </a:xfrm>
          <a:custGeom>
            <a:avLst/>
            <a:gdLst>
              <a:gd name="T0" fmla="*/ 117 w 117"/>
              <a:gd name="T1" fmla="*/ 59 h 118"/>
              <a:gd name="T2" fmla="*/ 0 w 117"/>
              <a:gd name="T3" fmla="*/ 118 h 118"/>
              <a:gd name="T4" fmla="*/ 0 w 117"/>
              <a:gd name="T5" fmla="*/ 0 h 118"/>
              <a:gd name="T6" fmla="*/ 0 w 117"/>
              <a:gd name="T7" fmla="*/ 0 h 118"/>
              <a:gd name="T8" fmla="*/ 117 w 117"/>
              <a:gd name="T9" fmla="*/ 59 h 118"/>
            </a:gdLst>
            <a:ahLst/>
            <a:cxnLst>
              <a:cxn ang="0">
                <a:pos x="T0" y="T1"/>
              </a:cxn>
              <a:cxn ang="0">
                <a:pos x="T2" y="T3"/>
              </a:cxn>
              <a:cxn ang="0">
                <a:pos x="T4" y="T5"/>
              </a:cxn>
              <a:cxn ang="0">
                <a:pos x="T6" y="T7"/>
              </a:cxn>
              <a:cxn ang="0">
                <a:pos x="T8" y="T9"/>
              </a:cxn>
            </a:cxnLst>
            <a:rect l="0" t="0" r="r" b="b"/>
            <a:pathLst>
              <a:path w="117" h="118">
                <a:moveTo>
                  <a:pt x="117" y="59"/>
                </a:moveTo>
                <a:lnTo>
                  <a:pt x="0" y="118"/>
                </a:lnTo>
                <a:cubicBezTo>
                  <a:pt x="18" y="81"/>
                  <a:pt x="18" y="37"/>
                  <a:pt x="0" y="0"/>
                </a:cubicBezTo>
                <a:lnTo>
                  <a:pt x="0" y="0"/>
                </a:lnTo>
                <a:lnTo>
                  <a:pt x="117" y="59"/>
                </a:lnTo>
                <a:close/>
              </a:path>
            </a:pathLst>
          </a:custGeom>
          <a:solidFill>
            <a:srgbClr val="000000"/>
          </a:solidFill>
          <a:ln w="0" cmpd="sng">
            <a:solidFill>
              <a:srgbClr val="0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6184" name="Line 40"/>
          <p:cNvSpPr>
            <a:spLocks noChangeShapeType="1"/>
          </p:cNvSpPr>
          <p:nvPr/>
        </p:nvSpPr>
        <p:spPr bwMode="auto">
          <a:xfrm>
            <a:off x="5426060" y="2743147"/>
            <a:ext cx="341312" cy="2381"/>
          </a:xfrm>
          <a:prstGeom prst="line">
            <a:avLst/>
          </a:prstGeom>
          <a:noFill/>
          <a:ln w="4763" cap="rnd"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85" name="未知"/>
          <p:cNvSpPr>
            <a:spLocks/>
          </p:cNvSpPr>
          <p:nvPr/>
        </p:nvSpPr>
        <p:spPr bwMode="auto">
          <a:xfrm>
            <a:off x="5738802" y="2699094"/>
            <a:ext cx="111125" cy="89297"/>
          </a:xfrm>
          <a:custGeom>
            <a:avLst/>
            <a:gdLst>
              <a:gd name="T0" fmla="*/ 118 w 118"/>
              <a:gd name="T1" fmla="*/ 58 h 117"/>
              <a:gd name="T2" fmla="*/ 0 w 118"/>
              <a:gd name="T3" fmla="*/ 117 h 117"/>
              <a:gd name="T4" fmla="*/ 0 w 118"/>
              <a:gd name="T5" fmla="*/ 0 h 117"/>
              <a:gd name="T6" fmla="*/ 0 w 118"/>
              <a:gd name="T7" fmla="*/ 0 h 117"/>
              <a:gd name="T8" fmla="*/ 118 w 118"/>
              <a:gd name="T9" fmla="*/ 58 h 117"/>
            </a:gdLst>
            <a:ahLst/>
            <a:cxnLst>
              <a:cxn ang="0">
                <a:pos x="T0" y="T1"/>
              </a:cxn>
              <a:cxn ang="0">
                <a:pos x="T2" y="T3"/>
              </a:cxn>
              <a:cxn ang="0">
                <a:pos x="T4" y="T5"/>
              </a:cxn>
              <a:cxn ang="0">
                <a:pos x="T6" y="T7"/>
              </a:cxn>
              <a:cxn ang="0">
                <a:pos x="T8" y="T9"/>
              </a:cxn>
            </a:cxnLst>
            <a:rect l="0" t="0" r="r" b="b"/>
            <a:pathLst>
              <a:path w="118" h="117">
                <a:moveTo>
                  <a:pt x="118" y="58"/>
                </a:moveTo>
                <a:lnTo>
                  <a:pt x="0" y="117"/>
                </a:lnTo>
                <a:cubicBezTo>
                  <a:pt x="19" y="80"/>
                  <a:pt x="19" y="37"/>
                  <a:pt x="0" y="0"/>
                </a:cubicBezTo>
                <a:lnTo>
                  <a:pt x="0" y="0"/>
                </a:lnTo>
                <a:lnTo>
                  <a:pt x="118" y="58"/>
                </a:lnTo>
                <a:close/>
              </a:path>
            </a:pathLst>
          </a:custGeom>
          <a:solidFill>
            <a:srgbClr val="000000"/>
          </a:solidFill>
          <a:ln w="0" cmpd="sng">
            <a:solidFill>
              <a:srgbClr val="0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6186" name="Line 42"/>
          <p:cNvSpPr>
            <a:spLocks noChangeShapeType="1"/>
          </p:cNvSpPr>
          <p:nvPr/>
        </p:nvSpPr>
        <p:spPr bwMode="auto">
          <a:xfrm>
            <a:off x="4522777" y="3170581"/>
            <a:ext cx="3175" cy="119063"/>
          </a:xfrm>
          <a:prstGeom prst="line">
            <a:avLst/>
          </a:prstGeom>
          <a:noFill/>
          <a:ln w="4763" cap="rnd"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87" name="Line 43"/>
          <p:cNvSpPr>
            <a:spLocks noChangeShapeType="1"/>
          </p:cNvSpPr>
          <p:nvPr/>
        </p:nvSpPr>
        <p:spPr bwMode="auto">
          <a:xfrm>
            <a:off x="3230552" y="3564677"/>
            <a:ext cx="3175" cy="458391"/>
          </a:xfrm>
          <a:prstGeom prst="line">
            <a:avLst/>
          </a:prstGeom>
          <a:noFill/>
          <a:ln w="4763" cap="rnd"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88" name="Line 44"/>
          <p:cNvSpPr>
            <a:spLocks noChangeShapeType="1"/>
          </p:cNvSpPr>
          <p:nvPr/>
        </p:nvSpPr>
        <p:spPr bwMode="auto">
          <a:xfrm>
            <a:off x="5883265" y="3564677"/>
            <a:ext cx="1587" cy="458391"/>
          </a:xfrm>
          <a:prstGeom prst="line">
            <a:avLst/>
          </a:prstGeom>
          <a:noFill/>
          <a:ln w="4763" cap="rnd" cmpd="sng">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89" name="Text Box 45"/>
          <p:cNvSpPr txBox="1">
            <a:spLocks noChangeArrowheads="1"/>
          </p:cNvSpPr>
          <p:nvPr/>
        </p:nvSpPr>
        <p:spPr bwMode="auto">
          <a:xfrm>
            <a:off x="4157651" y="197043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dirty="0">
                <a:latin typeface="微软雅黑" panose="020B0503020204020204" pitchFamily="34" charset="-122"/>
                <a:ea typeface="微软雅黑" panose="020B0503020204020204" pitchFamily="34" charset="-122"/>
              </a:rPr>
              <a:t>内存</a:t>
            </a:r>
          </a:p>
        </p:txBody>
      </p:sp>
    </p:spTree>
    <p:extLst>
      <p:ext uri="{BB962C8B-B14F-4D97-AF65-F5344CB8AC3E}">
        <p14:creationId xmlns:p14="http://schemas.microsoft.com/office/powerpoint/2010/main" val="3268851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Comware</a:t>
            </a:r>
            <a:r>
              <a:rPr lang="zh-CN" altLang="en-US" dirty="0"/>
              <a:t>的配置视图</a:t>
            </a:r>
          </a:p>
        </p:txBody>
      </p:sp>
      <p:sp>
        <p:nvSpPr>
          <p:cNvPr id="37891" name="Rectangle 3"/>
          <p:cNvSpPr>
            <a:spLocks noGrp="1" noChangeArrowheads="1"/>
          </p:cNvSpPr>
          <p:nvPr>
            <p:ph type="body" idx="1"/>
          </p:nvPr>
        </p:nvSpPr>
        <p:spPr>
          <a:xfrm>
            <a:off x="214282" y="1071552"/>
            <a:ext cx="7814102" cy="3659994"/>
          </a:xfrm>
          <a:noFill/>
          <a:ln/>
        </p:spPr>
        <p:txBody>
          <a:bodyPr>
            <a:noAutofit/>
          </a:bodyPr>
          <a:lstStyle/>
          <a:p>
            <a:r>
              <a:rPr lang="zh-CN" altLang="en-US" sz="1600" dirty="0">
                <a:solidFill>
                  <a:srgbClr val="0033CC"/>
                </a:solidFill>
              </a:rPr>
              <a:t>用户视图：</a:t>
            </a:r>
            <a:r>
              <a:rPr lang="zh-CN" altLang="en-US" sz="1600" dirty="0"/>
              <a:t>用于查询交换机信息和进行常见配置</a:t>
            </a:r>
          </a:p>
          <a:p>
            <a:pPr marL="684000" lvl="1"/>
            <a:r>
              <a:rPr lang="zh-CN" altLang="en-US" sz="1600" dirty="0"/>
              <a:t>登录交换机后所在的视图</a:t>
            </a:r>
            <a:endParaRPr lang="en-US" altLang="zh-CN" sz="1600" dirty="0"/>
          </a:p>
          <a:p>
            <a:pPr marL="684000" lvl="1"/>
            <a:r>
              <a:rPr lang="zh-CN" altLang="en-US" sz="1600" dirty="0"/>
              <a:t>提示符为：</a:t>
            </a:r>
            <a:r>
              <a:rPr lang="en-US" sz="1600" dirty="0"/>
              <a:t>&lt;</a:t>
            </a:r>
            <a:r>
              <a:rPr lang="en-US" altLang="zh-CN" sz="1600" dirty="0"/>
              <a:t>H3C</a:t>
            </a:r>
            <a:r>
              <a:rPr lang="en-US" sz="1600" dirty="0"/>
              <a:t>&gt;</a:t>
            </a:r>
          </a:p>
          <a:p>
            <a:r>
              <a:rPr lang="zh-CN" altLang="en-US" sz="1600" dirty="0">
                <a:solidFill>
                  <a:srgbClr val="0033CC"/>
                </a:solidFill>
              </a:rPr>
              <a:t>系统视图：</a:t>
            </a:r>
            <a:r>
              <a:rPr lang="zh-CN" altLang="en-US" sz="1600" dirty="0"/>
              <a:t>用于进行系统配置</a:t>
            </a:r>
          </a:p>
          <a:p>
            <a:pPr marL="684000" lvl="1"/>
            <a:r>
              <a:rPr lang="zh-CN" altLang="en-US" sz="1600" dirty="0"/>
              <a:t>键入“</a:t>
            </a:r>
            <a:r>
              <a:rPr lang="en-US" sz="1600" dirty="0"/>
              <a:t>system</a:t>
            </a:r>
            <a:r>
              <a:rPr lang="en-US" altLang="zh-CN" sz="1600" dirty="0"/>
              <a:t>-view</a:t>
            </a:r>
            <a:r>
              <a:rPr lang="en-US" sz="1600" dirty="0"/>
              <a:t>”</a:t>
            </a:r>
            <a:r>
              <a:rPr lang="zh-CN" altLang="en-US" sz="1600" dirty="0"/>
              <a:t>命令后进入</a:t>
            </a:r>
            <a:endParaRPr lang="en-US" altLang="zh-CN" sz="1600" dirty="0"/>
          </a:p>
          <a:p>
            <a:pPr marL="684000" lvl="1"/>
            <a:r>
              <a:rPr lang="zh-CN" altLang="en-US" sz="1600" dirty="0"/>
              <a:t>提示符为：</a:t>
            </a:r>
            <a:r>
              <a:rPr lang="en-US" sz="1600" dirty="0"/>
              <a:t>[</a:t>
            </a:r>
            <a:r>
              <a:rPr lang="en-US" altLang="zh-CN" sz="1600" dirty="0"/>
              <a:t>H3C</a:t>
            </a:r>
            <a:r>
              <a:rPr lang="en-US" sz="1600" dirty="0"/>
              <a:t>]</a:t>
            </a:r>
          </a:p>
          <a:p>
            <a:r>
              <a:rPr lang="zh-CN" altLang="en-US" sz="1600" dirty="0">
                <a:solidFill>
                  <a:srgbClr val="0033CC"/>
                </a:solidFill>
              </a:rPr>
              <a:t>交换机端口视图：</a:t>
            </a:r>
            <a:r>
              <a:rPr lang="zh-CN" altLang="en-US" sz="1600" dirty="0"/>
              <a:t>用于配置交换机端口参数</a:t>
            </a:r>
          </a:p>
          <a:p>
            <a:pPr marL="684000" lvl="1"/>
            <a:r>
              <a:rPr lang="zh-CN" altLang="en-US" sz="1600" dirty="0"/>
              <a:t>键入“</a:t>
            </a:r>
            <a:r>
              <a:rPr lang="en-US" sz="1600" dirty="0"/>
              <a:t>interface </a:t>
            </a:r>
            <a:r>
              <a:rPr lang="en-US" sz="1600" dirty="0" err="1">
                <a:solidFill>
                  <a:srgbClr val="FF0000"/>
                </a:solidFill>
              </a:rPr>
              <a:t>Gigabit</a:t>
            </a:r>
            <a:r>
              <a:rPr lang="en-US" sz="1600" dirty="0" err="1"/>
              <a:t>Ethernet</a:t>
            </a:r>
            <a:r>
              <a:rPr lang="en-US" sz="1600" dirty="0"/>
              <a:t> 1/0/1”</a:t>
            </a:r>
            <a:r>
              <a:rPr lang="zh-CN" altLang="en-US" sz="1600" dirty="0"/>
              <a:t>命令后进入（实际设备</a:t>
            </a:r>
            <a:r>
              <a:rPr lang="en-US" altLang="zh-CN" sz="1600" dirty="0"/>
              <a:t>Ethernet1/0/1,</a:t>
            </a:r>
            <a:r>
              <a:rPr lang="zh-CN" altLang="en-US" sz="1600" dirty="0"/>
              <a:t>模拟器设备为</a:t>
            </a:r>
            <a:r>
              <a:rPr lang="en-US" altLang="zh-CN" sz="1600" dirty="0" err="1">
                <a:solidFill>
                  <a:srgbClr val="FF0000"/>
                </a:solidFill>
              </a:rPr>
              <a:t>Gigabit</a:t>
            </a:r>
            <a:r>
              <a:rPr lang="en-US" altLang="zh-CN" sz="1600" dirty="0" err="1"/>
              <a:t>Ethernet</a:t>
            </a:r>
            <a:r>
              <a:rPr lang="en-US" altLang="zh-CN" sz="1600" dirty="0"/>
              <a:t> 1/0/1 </a:t>
            </a:r>
            <a:r>
              <a:rPr lang="zh-CN" altLang="en-US" sz="1600" dirty="0"/>
              <a:t>，以后课程也如此。）</a:t>
            </a:r>
            <a:endParaRPr lang="en-US" altLang="zh-CN" sz="1600" dirty="0"/>
          </a:p>
          <a:p>
            <a:pPr marL="684000" lvl="1"/>
            <a:r>
              <a:rPr lang="zh-CN" altLang="en-US" sz="1600" dirty="0"/>
              <a:t>提示符为：</a:t>
            </a:r>
            <a:r>
              <a:rPr lang="en-US" sz="1600" dirty="0"/>
              <a:t> [H3C-</a:t>
            </a:r>
            <a:r>
              <a:rPr lang="en-US" sz="1600" dirty="0">
                <a:solidFill>
                  <a:srgbClr val="FF0000"/>
                </a:solidFill>
              </a:rPr>
              <a:t>Gigabit</a:t>
            </a:r>
            <a:r>
              <a:rPr lang="en-US" sz="1600" dirty="0"/>
              <a:t>Ethernet1/0/1] </a:t>
            </a:r>
          </a:p>
          <a:p>
            <a:pPr marL="684000" lvl="1"/>
            <a:r>
              <a:rPr lang="en-US" sz="1600" dirty="0">
                <a:solidFill>
                  <a:srgbClr val="0033CC"/>
                </a:solidFill>
              </a:rPr>
              <a:t>VLAN</a:t>
            </a:r>
            <a:r>
              <a:rPr lang="zh-CN" altLang="en-US" sz="1600" dirty="0">
                <a:solidFill>
                  <a:srgbClr val="0033CC"/>
                </a:solidFill>
              </a:rPr>
              <a:t>接口视图：</a:t>
            </a:r>
            <a:r>
              <a:rPr lang="zh-CN" altLang="en-US" sz="1600" dirty="0"/>
              <a:t>用于配置</a:t>
            </a:r>
            <a:r>
              <a:rPr lang="en-US" sz="1600" dirty="0"/>
              <a:t>VLAN</a:t>
            </a:r>
            <a:r>
              <a:rPr lang="zh-CN" altLang="en-US" sz="1600" dirty="0"/>
              <a:t>接口参数</a:t>
            </a:r>
            <a:endParaRPr lang="en-US" altLang="zh-CN" sz="1600" dirty="0"/>
          </a:p>
          <a:p>
            <a:pPr marL="684000" lvl="1"/>
            <a:r>
              <a:rPr lang="zh-CN" altLang="en-US" sz="1600" dirty="0"/>
              <a:t>键入“</a:t>
            </a:r>
            <a:r>
              <a:rPr lang="en-US" sz="1600" dirty="0"/>
              <a:t>interface </a:t>
            </a:r>
            <a:r>
              <a:rPr lang="en-US" sz="1600" dirty="0" err="1"/>
              <a:t>vlan</a:t>
            </a:r>
            <a:r>
              <a:rPr lang="en-US" sz="1600" dirty="0"/>
              <a:t>-interface 1”</a:t>
            </a:r>
            <a:r>
              <a:rPr lang="zh-CN" altLang="en-US" sz="1600" dirty="0"/>
              <a:t>命令后进入</a:t>
            </a:r>
            <a:endParaRPr lang="en-US" altLang="zh-CN" sz="1600" dirty="0"/>
          </a:p>
          <a:p>
            <a:pPr marL="684000" lvl="1"/>
            <a:r>
              <a:rPr lang="zh-CN" altLang="en-US" sz="1600" dirty="0"/>
              <a:t>提示符为：</a:t>
            </a:r>
            <a:r>
              <a:rPr lang="en-US" sz="1600" dirty="0"/>
              <a:t>[</a:t>
            </a:r>
            <a:r>
              <a:rPr lang="en-US" altLang="zh-CN" sz="1600" dirty="0"/>
              <a:t>H3C</a:t>
            </a:r>
            <a:r>
              <a:rPr lang="en-US" sz="1600" dirty="0"/>
              <a:t>-Vlan-interface1]</a:t>
            </a:r>
          </a:p>
          <a:p>
            <a:pPr marL="0" indent="0">
              <a:lnSpc>
                <a:spcPct val="80000"/>
              </a:lnSpc>
              <a:buNone/>
            </a:pPr>
            <a:endParaRPr lang="en-US" sz="1600" dirty="0"/>
          </a:p>
        </p:txBody>
      </p:sp>
    </p:spTree>
    <p:extLst>
      <p:ext uri="{BB962C8B-B14F-4D97-AF65-F5344CB8AC3E}">
        <p14:creationId xmlns:p14="http://schemas.microsoft.com/office/powerpoint/2010/main" val="1114276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zh-CN" dirty="0"/>
              <a:t>Comware</a:t>
            </a:r>
            <a:r>
              <a:rPr lang="zh-CN" altLang="en-US" dirty="0"/>
              <a:t>的常用命令</a:t>
            </a:r>
          </a:p>
        </p:txBody>
      </p:sp>
      <p:sp>
        <p:nvSpPr>
          <p:cNvPr id="38915" name="Rectangle 3"/>
          <p:cNvSpPr>
            <a:spLocks noGrp="1" noChangeArrowheads="1"/>
          </p:cNvSpPr>
          <p:nvPr>
            <p:ph type="body" idx="1"/>
          </p:nvPr>
        </p:nvSpPr>
        <p:spPr>
          <a:xfrm>
            <a:off x="214282" y="1071552"/>
            <a:ext cx="6643734" cy="3436131"/>
          </a:xfrm>
        </p:spPr>
        <p:txBody>
          <a:bodyPr>
            <a:normAutofit/>
          </a:bodyPr>
          <a:lstStyle/>
          <a:p>
            <a:r>
              <a:rPr lang="en-US" sz="1800" dirty="0"/>
              <a:t>[</a:t>
            </a:r>
            <a:r>
              <a:rPr lang="zh-CN" altLang="en-US" sz="1800" dirty="0"/>
              <a:t>任意视图</a:t>
            </a:r>
            <a:r>
              <a:rPr lang="en-US" sz="1800" dirty="0"/>
              <a:t>] display current-configuration</a:t>
            </a:r>
            <a:r>
              <a:rPr lang="zh-CN" altLang="en-US" sz="1800" dirty="0"/>
              <a:t>：显示当前生效的（即</a:t>
            </a:r>
            <a:r>
              <a:rPr lang="en-US" sz="1800" dirty="0"/>
              <a:t>RAM</a:t>
            </a:r>
            <a:r>
              <a:rPr lang="zh-CN" altLang="en-US" sz="1800" dirty="0"/>
              <a:t>中的）交换机的配置参数</a:t>
            </a:r>
          </a:p>
          <a:p>
            <a:r>
              <a:rPr lang="en-US" sz="1800" dirty="0"/>
              <a:t>[</a:t>
            </a:r>
            <a:r>
              <a:rPr lang="zh-CN" altLang="en-US" sz="1800" dirty="0"/>
              <a:t>任意视图</a:t>
            </a:r>
            <a:r>
              <a:rPr lang="en-US" sz="1800" dirty="0"/>
              <a:t>] display saved-configuration</a:t>
            </a:r>
            <a:r>
              <a:rPr lang="zh-CN" altLang="en-US" sz="1800" dirty="0"/>
              <a:t>：显示</a:t>
            </a:r>
            <a:r>
              <a:rPr lang="en-US" sz="1800" dirty="0"/>
              <a:t>Flash</a:t>
            </a:r>
            <a:r>
              <a:rPr lang="zh-CN" altLang="en-US" sz="1800" dirty="0"/>
              <a:t>中保存的交换机的配置参数 （</a:t>
            </a:r>
            <a:r>
              <a:rPr lang="zh-CN" altLang="en-US" sz="1800" dirty="0">
                <a:solidFill>
                  <a:srgbClr val="CC0000"/>
                </a:solidFill>
              </a:rPr>
              <a:t>需先执行</a:t>
            </a:r>
            <a:r>
              <a:rPr lang="en-US" altLang="zh-CN" sz="1800" dirty="0">
                <a:solidFill>
                  <a:srgbClr val="CC0000"/>
                </a:solidFill>
              </a:rPr>
              <a:t>save</a:t>
            </a:r>
            <a:r>
              <a:rPr lang="zh-CN" altLang="en-US" sz="1800" dirty="0">
                <a:solidFill>
                  <a:srgbClr val="CC0000"/>
                </a:solidFill>
              </a:rPr>
              <a:t>命令并重启交换机</a:t>
            </a:r>
            <a:r>
              <a:rPr lang="zh-CN" altLang="en-US" sz="1800" dirty="0"/>
              <a:t>）</a:t>
            </a:r>
          </a:p>
          <a:p>
            <a:r>
              <a:rPr lang="en-US" sz="1800" dirty="0"/>
              <a:t>[</a:t>
            </a:r>
            <a:r>
              <a:rPr lang="zh-CN" altLang="en-US" sz="1800" dirty="0"/>
              <a:t>用户视图</a:t>
            </a:r>
            <a:r>
              <a:rPr lang="en-US" sz="1800" dirty="0"/>
              <a:t>] save</a:t>
            </a:r>
            <a:r>
              <a:rPr lang="zh-CN" altLang="en-US" sz="1800" dirty="0"/>
              <a:t>：将当前生效的配置参数写入</a:t>
            </a:r>
            <a:r>
              <a:rPr lang="en-US" sz="1800" dirty="0"/>
              <a:t>Flash</a:t>
            </a:r>
            <a:r>
              <a:rPr lang="zh-CN" altLang="en-US" sz="1800" dirty="0"/>
              <a:t>中</a:t>
            </a:r>
          </a:p>
          <a:p>
            <a:r>
              <a:rPr lang="en-US" sz="1800" dirty="0"/>
              <a:t>[</a:t>
            </a:r>
            <a:r>
              <a:rPr lang="zh-CN" altLang="en-US" sz="1800" dirty="0"/>
              <a:t>用户视图</a:t>
            </a:r>
            <a:r>
              <a:rPr lang="en-US" sz="1800" dirty="0"/>
              <a:t>] reset saved-configuration</a:t>
            </a:r>
            <a:r>
              <a:rPr lang="zh-CN" altLang="en-US" sz="1800" dirty="0"/>
              <a:t>：删除</a:t>
            </a:r>
            <a:r>
              <a:rPr lang="en-US" sz="1800" dirty="0"/>
              <a:t>Flash</a:t>
            </a:r>
            <a:r>
              <a:rPr lang="zh-CN" altLang="en-US" sz="1800" dirty="0"/>
              <a:t>中的配置文件，其结果是将所有配置还原为缺省配置</a:t>
            </a:r>
          </a:p>
          <a:p>
            <a:r>
              <a:rPr lang="en-US" sz="1800" dirty="0"/>
              <a:t>[</a:t>
            </a:r>
            <a:r>
              <a:rPr lang="zh-CN" altLang="en-US" sz="1800" dirty="0"/>
              <a:t>用户视图</a:t>
            </a:r>
            <a:r>
              <a:rPr lang="en-US" sz="1800" dirty="0"/>
              <a:t>] reboot</a:t>
            </a:r>
            <a:r>
              <a:rPr lang="zh-CN" altLang="en-US" sz="1800" dirty="0"/>
              <a:t>：重新启动交换机</a:t>
            </a:r>
          </a:p>
        </p:txBody>
      </p:sp>
    </p:spTree>
    <p:extLst>
      <p:ext uri="{BB962C8B-B14F-4D97-AF65-F5344CB8AC3E}">
        <p14:creationId xmlns:p14="http://schemas.microsoft.com/office/powerpoint/2010/main" val="2230382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zh-CN" altLang="zh-CN" dirty="0"/>
              <a:t>Comware</a:t>
            </a:r>
            <a:r>
              <a:rPr lang="zh-CN" altLang="en-US" dirty="0"/>
              <a:t>的常用命令（续）</a:t>
            </a:r>
          </a:p>
        </p:txBody>
      </p:sp>
      <p:sp>
        <p:nvSpPr>
          <p:cNvPr id="39939" name="Rectangle 3"/>
          <p:cNvSpPr>
            <a:spLocks noGrp="1" noChangeArrowheads="1"/>
          </p:cNvSpPr>
          <p:nvPr>
            <p:ph type="body" idx="1"/>
          </p:nvPr>
        </p:nvSpPr>
        <p:spPr>
          <a:xfrm>
            <a:off x="214282" y="1071552"/>
            <a:ext cx="6643734" cy="2796791"/>
          </a:xfrm>
        </p:spPr>
        <p:txBody>
          <a:bodyPr>
            <a:noAutofit/>
          </a:bodyPr>
          <a:lstStyle/>
          <a:p>
            <a:r>
              <a:rPr lang="en-US" sz="1800" dirty="0"/>
              <a:t>[</a:t>
            </a:r>
            <a:r>
              <a:rPr lang="zh-CN" altLang="en-US" sz="1800" dirty="0"/>
              <a:t>任意视图</a:t>
            </a:r>
            <a:r>
              <a:rPr lang="en-US" sz="1800" dirty="0"/>
              <a:t>] display version</a:t>
            </a:r>
            <a:r>
              <a:rPr lang="zh-CN" altLang="en-US" sz="1800" dirty="0"/>
              <a:t>：显示</a:t>
            </a:r>
            <a:r>
              <a:rPr lang="en-US" altLang="zh-CN" sz="1800" dirty="0" err="1"/>
              <a:t>Comware</a:t>
            </a:r>
            <a:r>
              <a:rPr lang="zh-CN" altLang="en-US" sz="1800" dirty="0"/>
              <a:t>的版本信息</a:t>
            </a:r>
          </a:p>
          <a:p>
            <a:r>
              <a:rPr lang="en-US" sz="1800" dirty="0"/>
              <a:t>[</a:t>
            </a:r>
            <a:r>
              <a:rPr lang="zh-CN" altLang="en-US" sz="1800" dirty="0"/>
              <a:t>任意视图</a:t>
            </a:r>
            <a:r>
              <a:rPr lang="en-US" sz="1800" dirty="0"/>
              <a:t>]  display interface </a:t>
            </a:r>
            <a:r>
              <a:rPr lang="en-US" sz="1800" dirty="0" err="1"/>
              <a:t>GigabitEthernet</a:t>
            </a:r>
            <a:r>
              <a:rPr lang="en-US" sz="1800" dirty="0"/>
              <a:t> 1/0/1 </a:t>
            </a:r>
            <a:r>
              <a:rPr lang="zh-CN" altLang="en-US" sz="1800" dirty="0"/>
              <a:t>：显示交换机的某个端口的配置信息</a:t>
            </a:r>
          </a:p>
          <a:p>
            <a:r>
              <a:rPr lang="en-US" sz="1800" dirty="0"/>
              <a:t>[</a:t>
            </a:r>
            <a:r>
              <a:rPr lang="zh-CN" altLang="en-US" sz="1800" dirty="0"/>
              <a:t>系统视图</a:t>
            </a:r>
            <a:r>
              <a:rPr lang="en-US" sz="1800" dirty="0"/>
              <a:t>] </a:t>
            </a:r>
            <a:r>
              <a:rPr lang="en-US" sz="1800" dirty="0" err="1"/>
              <a:t>sysname</a:t>
            </a:r>
            <a:r>
              <a:rPr lang="en-US" sz="1800" dirty="0"/>
              <a:t> &lt;name&gt;</a:t>
            </a:r>
            <a:r>
              <a:rPr lang="zh-CN" altLang="en-US" sz="1800" dirty="0"/>
              <a:t>：修改交换机的名字</a:t>
            </a:r>
          </a:p>
          <a:p>
            <a:r>
              <a:rPr lang="en-US" sz="1800" dirty="0"/>
              <a:t>[</a:t>
            </a:r>
            <a:r>
              <a:rPr lang="zh-CN" altLang="en-US" sz="1800" dirty="0"/>
              <a:t>任意视图</a:t>
            </a:r>
            <a:r>
              <a:rPr lang="en-US" sz="1800" dirty="0"/>
              <a:t>] quit</a:t>
            </a:r>
            <a:r>
              <a:rPr lang="zh-CN" altLang="en-US" sz="1800" dirty="0"/>
              <a:t>：退出当前视图</a:t>
            </a:r>
          </a:p>
          <a:p>
            <a:r>
              <a:rPr lang="en-US" sz="1800" dirty="0"/>
              <a:t>[</a:t>
            </a:r>
            <a:r>
              <a:rPr lang="zh-CN" altLang="en-US" sz="1800" dirty="0"/>
              <a:t>任意视图</a:t>
            </a:r>
            <a:r>
              <a:rPr lang="en-US" sz="1800" dirty="0"/>
              <a:t>] return</a:t>
            </a:r>
            <a:r>
              <a:rPr lang="zh-CN" altLang="en-US" sz="1800" dirty="0"/>
              <a:t>：返回到用户视图（</a:t>
            </a:r>
            <a:r>
              <a:rPr lang="zh-CN" altLang="en-US" sz="1800" dirty="0">
                <a:solidFill>
                  <a:srgbClr val="CC0000"/>
                </a:solidFill>
              </a:rPr>
              <a:t>此处任意视图是指除用户视图以外的视图</a:t>
            </a:r>
            <a:r>
              <a:rPr lang="zh-CN" altLang="en-US" sz="1800" dirty="0"/>
              <a:t>）</a:t>
            </a:r>
          </a:p>
        </p:txBody>
      </p:sp>
      <p:sp>
        <p:nvSpPr>
          <p:cNvPr id="39940" name="Text Box 4"/>
          <p:cNvSpPr txBox="1">
            <a:spLocks noChangeArrowheads="1"/>
          </p:cNvSpPr>
          <p:nvPr/>
        </p:nvSpPr>
        <p:spPr bwMode="auto">
          <a:xfrm>
            <a:off x="214282" y="3989783"/>
            <a:ext cx="6643734" cy="646331"/>
          </a:xfrm>
          <a:prstGeom prst="rect">
            <a:avLst/>
          </a:prstGeom>
          <a:solidFill>
            <a:srgbClr val="FFFF00"/>
          </a:solidFill>
          <a:ln>
            <a:noFill/>
          </a:ln>
          <a:effectLst/>
          <a:extLst/>
        </p:spPr>
        <p:txBody>
          <a:bodyPr wrap="square">
            <a:spAutoFit/>
          </a:bodyPr>
          <a:lstStyle/>
          <a:p>
            <a:r>
              <a:rPr lang="zh-CN" dirty="0">
                <a:latin typeface="微软雅黑" panose="020B0503020204020204" pitchFamily="34" charset="-122"/>
                <a:ea typeface="微软雅黑" panose="020B0503020204020204" pitchFamily="34" charset="-122"/>
              </a:rPr>
              <a:t>欲知某种产品</a:t>
            </a:r>
            <a:r>
              <a:rPr lang="en-US" altLang="zh-CN" dirty="0">
                <a:latin typeface="微软雅黑" panose="020B0503020204020204" pitchFamily="34" charset="-122"/>
                <a:ea typeface="微软雅黑" panose="020B0503020204020204" pitchFamily="34" charset="-122"/>
              </a:rPr>
              <a:t>Comware</a:t>
            </a:r>
            <a:r>
              <a:rPr lang="zh-CN" dirty="0">
                <a:latin typeface="微软雅黑" panose="020B0503020204020204" pitchFamily="34" charset="-122"/>
                <a:ea typeface="微软雅黑" panose="020B0503020204020204" pitchFamily="34" charset="-122"/>
              </a:rPr>
              <a:t>下的所有命令，请参见该产品的</a:t>
            </a:r>
            <a:r>
              <a:rPr lang="zh-CN" altLang="en-US" dirty="0">
                <a:latin typeface="微软雅黑" panose="020B0503020204020204" pitchFamily="34" charset="-122"/>
                <a:ea typeface="微软雅黑" panose="020B0503020204020204" pitchFamily="34" charset="-122"/>
              </a:rPr>
              <a:t>配置</a:t>
            </a:r>
            <a:r>
              <a:rPr lang="zh-CN" dirty="0">
                <a:latin typeface="微软雅黑" panose="020B0503020204020204" pitchFamily="34" charset="-122"/>
                <a:ea typeface="微软雅黑" panose="020B0503020204020204" pitchFamily="34" charset="-122"/>
              </a:rPr>
              <a:t>手册或命令手册（见</a:t>
            </a:r>
            <a:r>
              <a:rPr lang="en-US" altLang="zh-CN" dirty="0">
                <a:latin typeface="微软雅黑" panose="020B0503020204020204" pitchFamily="34" charset="-122"/>
                <a:ea typeface="微软雅黑" panose="020B0503020204020204" pitchFamily="34" charset="-122"/>
              </a:rPr>
              <a:t>H3C</a:t>
            </a:r>
            <a:r>
              <a:rPr lang="zh-CN" dirty="0">
                <a:latin typeface="微软雅黑" panose="020B0503020204020204" pitchFamily="34" charset="-122"/>
                <a:ea typeface="微软雅黑" panose="020B0503020204020204" pitchFamily="34" charset="-122"/>
              </a:rPr>
              <a:t>网站）</a:t>
            </a:r>
          </a:p>
        </p:txBody>
      </p:sp>
    </p:spTree>
    <p:extLst>
      <p:ext uri="{BB962C8B-B14F-4D97-AF65-F5344CB8AC3E}">
        <p14:creationId xmlns:p14="http://schemas.microsoft.com/office/powerpoint/2010/main" val="2337596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14400" y="191143"/>
            <a:ext cx="5529808" cy="461665"/>
          </a:xfrm>
        </p:spPr>
        <p:txBody>
          <a:bodyPr/>
          <a:lstStyle/>
          <a:p>
            <a:r>
              <a:rPr lang="zh-CN" altLang="zh-CN" dirty="0"/>
              <a:t>Comware</a:t>
            </a:r>
            <a:r>
              <a:rPr lang="zh-CN" altLang="en-US" dirty="0"/>
              <a:t>的常用命令（续）</a:t>
            </a:r>
            <a:r>
              <a:rPr lang="en-US" dirty="0">
                <a:latin typeface="Arial"/>
              </a:rPr>
              <a:t>—</a:t>
            </a:r>
            <a:r>
              <a:rPr lang="en-US" dirty="0"/>
              <a:t> </a:t>
            </a:r>
            <a:r>
              <a:rPr lang="zh-CN" altLang="en-US" dirty="0"/>
              <a:t>最常用</a:t>
            </a:r>
          </a:p>
        </p:txBody>
      </p:sp>
      <p:sp>
        <p:nvSpPr>
          <p:cNvPr id="40963" name="Text Box 3"/>
          <p:cNvSpPr txBox="1">
            <a:spLocks noChangeArrowheads="1"/>
          </p:cNvSpPr>
          <p:nvPr/>
        </p:nvSpPr>
        <p:spPr bwMode="auto">
          <a:xfrm>
            <a:off x="214282" y="1071551"/>
            <a:ext cx="664373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dirty="0">
                <a:latin typeface="微软雅黑" pitchFamily="34" charset="-122"/>
                <a:ea typeface="微软雅黑" pitchFamily="34" charset="-122"/>
              </a:rPr>
              <a:t>[</a:t>
            </a:r>
            <a:r>
              <a:rPr lang="zh-CN" dirty="0">
                <a:latin typeface="微软雅黑" pitchFamily="34" charset="-122"/>
                <a:ea typeface="微软雅黑" pitchFamily="34" charset="-122"/>
              </a:rPr>
              <a:t>任意视图</a:t>
            </a:r>
            <a:r>
              <a:rPr lang="zh-CN" altLang="zh-CN" dirty="0">
                <a:latin typeface="微软雅黑" pitchFamily="34" charset="-122"/>
                <a:ea typeface="微软雅黑" pitchFamily="34" charset="-122"/>
              </a:rPr>
              <a:t>] </a:t>
            </a:r>
            <a:r>
              <a:rPr lang="zh-CN" altLang="zh-CN" b="1" dirty="0">
                <a:latin typeface="微软雅黑" pitchFamily="34" charset="-122"/>
                <a:ea typeface="微软雅黑" pitchFamily="34" charset="-122"/>
              </a:rPr>
              <a:t>display current-configuration</a:t>
            </a:r>
          </a:p>
          <a:p>
            <a:r>
              <a:rPr lang="nb-NO" altLang="zh-CN" dirty="0">
                <a:latin typeface="微软雅黑" pitchFamily="34" charset="-122"/>
                <a:ea typeface="微软雅黑" pitchFamily="34" charset="-122"/>
              </a:rPr>
              <a:t>#</a:t>
            </a:r>
          </a:p>
          <a:p>
            <a:r>
              <a:rPr lang="nb-NO" altLang="zh-CN" dirty="0">
                <a:latin typeface="微软雅黑" pitchFamily="34" charset="-122"/>
                <a:ea typeface="微软雅黑" pitchFamily="34" charset="-122"/>
              </a:rPr>
              <a:t> sysname H3C</a:t>
            </a:r>
          </a:p>
          <a:p>
            <a:r>
              <a:rPr lang="zh-CN"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interface Vlan-interface1</a:t>
            </a:r>
          </a:p>
          <a:p>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ip</a:t>
            </a:r>
            <a:r>
              <a:rPr lang="en-US" altLang="zh-CN" dirty="0">
                <a:latin typeface="微软雅黑" pitchFamily="34" charset="-122"/>
                <a:ea typeface="微软雅黑" pitchFamily="34" charset="-122"/>
              </a:rPr>
              <a:t> address 192.0.0.2 255.255.255.0</a:t>
            </a:r>
          </a:p>
          <a:p>
            <a:r>
              <a:rPr lang="en-US" altLang="zh-CN" dirty="0">
                <a:latin typeface="微软雅黑" pitchFamily="34" charset="-122"/>
                <a:ea typeface="微软雅黑" pitchFamily="34" charset="-122"/>
              </a:rPr>
              <a:t>….</a:t>
            </a:r>
          </a:p>
          <a:p>
            <a:r>
              <a:rPr lang="zh-CN" altLang="zh-CN" dirty="0">
                <a:latin typeface="微软雅黑" pitchFamily="34" charset="-122"/>
                <a:ea typeface="微软雅黑" pitchFamily="34" charset="-122"/>
              </a:rPr>
              <a:t>#</a:t>
            </a:r>
          </a:p>
          <a:p>
            <a:r>
              <a:rPr lang="en-US" altLang="zh-CN" dirty="0">
                <a:latin typeface="微软雅黑" pitchFamily="34" charset="-122"/>
                <a:ea typeface="微软雅黑" pitchFamily="34" charset="-122"/>
              </a:rPr>
              <a:t>interface GigabitEthernet1/0/1</a:t>
            </a:r>
          </a:p>
          <a:p>
            <a:r>
              <a:rPr lang="en-US" altLang="zh-CN" dirty="0">
                <a:latin typeface="微软雅黑" pitchFamily="34" charset="-122"/>
                <a:ea typeface="微软雅黑" pitchFamily="34" charset="-122"/>
              </a:rPr>
              <a:t> port link-mode bridge</a:t>
            </a:r>
          </a:p>
          <a:p>
            <a:r>
              <a:rPr lang="en-US" altLang="zh-CN" dirty="0">
                <a:latin typeface="微软雅黑" pitchFamily="34" charset="-122"/>
                <a:ea typeface="微软雅黑" pitchFamily="34" charset="-122"/>
              </a:rPr>
              <a:t> combo enable fiber</a:t>
            </a:r>
          </a:p>
          <a:p>
            <a:r>
              <a:rPr lang="en-US" altLang="zh-CN" dirty="0">
                <a:latin typeface="微软雅黑" pitchFamily="34" charset="-122"/>
                <a:ea typeface="微软雅黑" pitchFamily="34" charset="-122"/>
              </a:rPr>
              <a:t>#</a:t>
            </a:r>
          </a:p>
        </p:txBody>
      </p:sp>
      <p:sp>
        <p:nvSpPr>
          <p:cNvPr id="40964" name="Text Box 4"/>
          <p:cNvSpPr txBox="1">
            <a:spLocks noChangeArrowheads="1"/>
          </p:cNvSpPr>
          <p:nvPr/>
        </p:nvSpPr>
        <p:spPr bwMode="auto">
          <a:xfrm>
            <a:off x="214282" y="4425749"/>
            <a:ext cx="5832648" cy="646331"/>
          </a:xfrm>
          <a:prstGeom prst="rect">
            <a:avLst/>
          </a:prstGeom>
          <a:solidFill>
            <a:srgbClr val="FFFF00"/>
          </a:solidFill>
          <a:ln>
            <a:noFill/>
          </a:ln>
          <a:effectLst/>
          <a:extLst/>
        </p:spPr>
        <p:txBody>
          <a:bodyPr wrap="square">
            <a:spAutoFit/>
          </a:bodyPr>
          <a:lstStyle/>
          <a:p>
            <a:r>
              <a:rPr 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1</a:t>
            </a:r>
            <a:r>
              <a:rPr lang="zh-CN" dirty="0">
                <a:latin typeface="微软雅黑" panose="020B0503020204020204" pitchFamily="34" charset="-122"/>
                <a:ea typeface="微软雅黑" panose="020B0503020204020204" pitchFamily="34" charset="-122"/>
              </a:rPr>
              <a:t>）列出所有视图，以及在该视图下生效的命令；</a:t>
            </a:r>
          </a:p>
          <a:p>
            <a:r>
              <a:rPr 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2</a:t>
            </a:r>
            <a:r>
              <a:rPr lang="zh-CN" dirty="0">
                <a:latin typeface="微软雅黑" panose="020B0503020204020204" pitchFamily="34" charset="-122"/>
                <a:ea typeface="微软雅黑" panose="020B0503020204020204" pitchFamily="34" charset="-122"/>
              </a:rPr>
              <a:t>）所列命令的格式严格符合语法；</a:t>
            </a:r>
          </a:p>
        </p:txBody>
      </p:sp>
    </p:spTree>
    <p:extLst>
      <p:ext uri="{BB962C8B-B14F-4D97-AF65-F5344CB8AC3E}">
        <p14:creationId xmlns:p14="http://schemas.microsoft.com/office/powerpoint/2010/main" val="688641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altLang="en-US" b="1" dirty="0">
                <a:cs typeface="Arial" pitchFamily="34" charset="0"/>
              </a:rPr>
              <a:t>命令行技巧 </a:t>
            </a:r>
            <a:r>
              <a:rPr lang="en-US" b="1" dirty="0">
                <a:latin typeface="Arial"/>
                <a:cs typeface="Arial" pitchFamily="34" charset="0"/>
              </a:rPr>
              <a:t>—</a:t>
            </a:r>
            <a:r>
              <a:rPr lang="en-US" b="1" dirty="0">
                <a:cs typeface="Arial" pitchFamily="34" charset="0"/>
              </a:rPr>
              <a:t> </a:t>
            </a:r>
            <a:r>
              <a:rPr lang="zh-CN" altLang="en-US" b="1" dirty="0">
                <a:cs typeface="Arial" pitchFamily="34" charset="0"/>
              </a:rPr>
              <a:t>？的用法</a:t>
            </a:r>
          </a:p>
        </p:txBody>
      </p:sp>
      <p:sp>
        <p:nvSpPr>
          <p:cNvPr id="41987" name="Text Box 3"/>
          <p:cNvSpPr txBox="1">
            <a:spLocks noChangeArrowheads="1"/>
          </p:cNvSpPr>
          <p:nvPr/>
        </p:nvSpPr>
        <p:spPr bwMode="auto">
          <a:xfrm>
            <a:off x="214282" y="1071552"/>
            <a:ext cx="6589967" cy="342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442913">
              <a:defRPr>
                <a:solidFill>
                  <a:schemeClr val="tx1"/>
                </a:solidFill>
                <a:latin typeface="Arial" pitchFamily="34" charset="0"/>
                <a:ea typeface="宋体" pitchFamily="2" charset="-122"/>
              </a:defRPr>
            </a:lvl1pPr>
            <a:lvl2pPr marL="114300" indent="342900" defTabSz="442913">
              <a:defRPr>
                <a:solidFill>
                  <a:schemeClr val="tx1"/>
                </a:solidFill>
                <a:latin typeface="Arial" pitchFamily="34" charset="0"/>
                <a:ea typeface="宋体" pitchFamily="2" charset="-122"/>
              </a:defRPr>
            </a:lvl2pPr>
            <a:lvl3pPr marL="571500" indent="342900" defTabSz="442913">
              <a:defRPr>
                <a:solidFill>
                  <a:schemeClr val="tx1"/>
                </a:solidFill>
                <a:latin typeface="Arial" pitchFamily="34" charset="0"/>
                <a:ea typeface="宋体" pitchFamily="2" charset="-122"/>
              </a:defRPr>
            </a:lvl3pPr>
            <a:lvl4pPr marL="1028700" indent="342900" defTabSz="442913">
              <a:defRPr>
                <a:solidFill>
                  <a:schemeClr val="tx1"/>
                </a:solidFill>
                <a:latin typeface="Arial" pitchFamily="34" charset="0"/>
                <a:ea typeface="宋体" pitchFamily="2" charset="-122"/>
              </a:defRPr>
            </a:lvl4pPr>
            <a:lvl5pPr defTabSz="442913">
              <a:defRPr>
                <a:solidFill>
                  <a:schemeClr val="tx1"/>
                </a:solidFill>
                <a:latin typeface="Arial" pitchFamily="34" charset="0"/>
                <a:ea typeface="宋体" pitchFamily="2" charset="-122"/>
              </a:defRPr>
            </a:lvl5pPr>
            <a:lvl6pPr defTabSz="442913" fontAlgn="base">
              <a:spcBef>
                <a:spcPct val="0"/>
              </a:spcBef>
              <a:spcAft>
                <a:spcPct val="0"/>
              </a:spcAft>
              <a:defRPr>
                <a:solidFill>
                  <a:schemeClr val="tx1"/>
                </a:solidFill>
                <a:latin typeface="Arial" pitchFamily="34" charset="0"/>
                <a:ea typeface="宋体" pitchFamily="2" charset="-122"/>
              </a:defRPr>
            </a:lvl6pPr>
            <a:lvl7pPr defTabSz="442913" fontAlgn="base">
              <a:spcBef>
                <a:spcPct val="0"/>
              </a:spcBef>
              <a:spcAft>
                <a:spcPct val="0"/>
              </a:spcAft>
              <a:defRPr>
                <a:solidFill>
                  <a:schemeClr val="tx1"/>
                </a:solidFill>
                <a:latin typeface="Arial" pitchFamily="34" charset="0"/>
                <a:ea typeface="宋体" pitchFamily="2" charset="-122"/>
              </a:defRPr>
            </a:lvl7pPr>
            <a:lvl8pPr defTabSz="442913" fontAlgn="base">
              <a:spcBef>
                <a:spcPct val="0"/>
              </a:spcBef>
              <a:spcAft>
                <a:spcPct val="0"/>
              </a:spcAft>
              <a:defRPr>
                <a:solidFill>
                  <a:schemeClr val="tx1"/>
                </a:solidFill>
                <a:latin typeface="Arial" pitchFamily="34" charset="0"/>
                <a:ea typeface="宋体" pitchFamily="2" charset="-122"/>
              </a:defRPr>
            </a:lvl8pPr>
            <a:lvl9pPr defTabSz="442913" fontAlgn="base">
              <a:spcBef>
                <a:spcPct val="0"/>
              </a:spcBef>
              <a:spcAft>
                <a:spcPct val="0"/>
              </a:spcAft>
              <a:defRPr>
                <a:solidFill>
                  <a:schemeClr val="tx1"/>
                </a:solidFill>
                <a:latin typeface="Arial" pitchFamily="34" charset="0"/>
                <a:ea typeface="宋体" pitchFamily="2" charset="-122"/>
              </a:defRPr>
            </a:lvl9pPr>
          </a:lstStyle>
          <a:p>
            <a:r>
              <a:rPr lang="zh-CN" altLang="en-US" dirty="0">
                <a:latin typeface="微软雅黑" panose="020B0503020204020204" pitchFamily="34" charset="-122"/>
                <a:ea typeface="微软雅黑" panose="020B0503020204020204" pitchFamily="34" charset="-122"/>
              </a:rPr>
              <a:t>列出当前视图的所有命令，例如用户视图：</a:t>
            </a:r>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&lt;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&gt;?</a:t>
            </a:r>
          </a:p>
          <a:p>
            <a:r>
              <a:rPr lang="en-US" altLang="zh-CN" dirty="0">
                <a:latin typeface="微软雅黑" panose="020B0503020204020204" pitchFamily="34" charset="-122"/>
                <a:ea typeface="微软雅黑" panose="020B0503020204020204" pitchFamily="34" charset="-122"/>
              </a:rPr>
              <a:t>User view commands:</a:t>
            </a:r>
          </a:p>
          <a:p>
            <a:r>
              <a:rPr lang="en-US" altLang="zh-CN" dirty="0">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access-list</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acl</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archive</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Archive</a:t>
            </a:r>
            <a:r>
              <a:rPr lang="en-US" altLang="zh-CN" dirty="0">
                <a:latin typeface="微软雅黑" panose="020B0503020204020204" pitchFamily="34" charset="-122"/>
                <a:ea typeface="微软雅黑" panose="020B0503020204020204" pitchFamily="34" charset="-122"/>
              </a:rPr>
              <a:t> configuration</a:t>
            </a:r>
          </a:p>
          <a:p>
            <a:r>
              <a:rPr lang="en-US" altLang="zh-CN" dirty="0">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backup</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Backup</a:t>
            </a:r>
            <a:r>
              <a:rPr lang="en-US" altLang="zh-CN" dirty="0">
                <a:latin typeface="微软雅黑" panose="020B0503020204020204" pitchFamily="34" charset="-122"/>
                <a:ea typeface="微软雅黑" panose="020B0503020204020204" pitchFamily="34" charset="-122"/>
              </a:rPr>
              <a:t> the startup configuration file to a TFTP server</a:t>
            </a:r>
          </a:p>
          <a:p>
            <a:r>
              <a:rPr lang="en-US" altLang="zh-CN" dirty="0">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boot-loader</a:t>
            </a:r>
            <a:r>
              <a:rPr lang="en-US" altLang="zh-CN" dirty="0">
                <a:latin typeface="微软雅黑" panose="020B0503020204020204" pitchFamily="34" charset="-122"/>
                <a:ea typeface="微软雅黑" panose="020B0503020204020204" pitchFamily="34" charset="-122"/>
              </a:rPr>
              <a:t>      Software image file management</a:t>
            </a:r>
          </a:p>
          <a:p>
            <a:r>
              <a:rPr lang="en-US" altLang="zh-CN" dirty="0">
                <a:latin typeface="微软雅黑" panose="020B0503020204020204" pitchFamily="34" charset="-122"/>
                <a:ea typeface="微软雅黑" panose="020B0503020204020204" pitchFamily="34" charset="-122"/>
              </a:rPr>
              <a:t>  </a:t>
            </a:r>
            <a:r>
              <a:rPr lang="en-US" altLang="zh-CN" dirty="0" err="1">
                <a:solidFill>
                  <a:srgbClr val="FF0000"/>
                </a:solidFill>
                <a:latin typeface="微软雅黑" panose="020B0503020204020204" pitchFamily="34" charset="-122"/>
                <a:ea typeface="微软雅黑" panose="020B0503020204020204" pitchFamily="34" charset="-122"/>
              </a:rPr>
              <a:t>bootrom</a:t>
            </a:r>
            <a:r>
              <a:rPr lang="en-US" altLang="zh-CN" dirty="0">
                <a:latin typeface="微软雅黑" panose="020B0503020204020204" pitchFamily="34" charset="-122"/>
                <a:ea typeface="微软雅黑" panose="020B0503020204020204" pitchFamily="34" charset="-122"/>
              </a:rPr>
              <a:t>          Update/read/backup/restore  </a:t>
            </a:r>
            <a:r>
              <a:rPr lang="en-US" altLang="zh-CN" dirty="0" err="1">
                <a:latin typeface="微软雅黑" panose="020B0503020204020204" pitchFamily="34" charset="-122"/>
                <a:ea typeface="微软雅黑" panose="020B0503020204020204" pitchFamily="34" charset="-122"/>
              </a:rPr>
              <a:t>bootrom</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solidFill>
                  <a:srgbClr val="FF0000"/>
                </a:solidFill>
                <a:latin typeface="微软雅黑" panose="020B0503020204020204" pitchFamily="34" charset="-122"/>
                <a:ea typeface="微软雅黑" panose="020B0503020204020204" pitchFamily="34" charset="-122"/>
              </a:rPr>
              <a:t>bootrom</a:t>
            </a:r>
            <a:r>
              <a:rPr lang="en-US" altLang="zh-CN" dirty="0">
                <a:solidFill>
                  <a:srgbClr val="FF0000"/>
                </a:solidFill>
                <a:latin typeface="微软雅黑" panose="020B0503020204020204" pitchFamily="34" charset="-122"/>
                <a:ea typeface="微软雅黑" panose="020B0503020204020204" pitchFamily="34" charset="-122"/>
              </a:rPr>
              <a:t>-access</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Bootrom</a:t>
            </a:r>
            <a:r>
              <a:rPr lang="en-US" altLang="zh-CN" dirty="0">
                <a:latin typeface="微软雅黑" panose="020B0503020204020204" pitchFamily="34" charset="-122"/>
                <a:ea typeface="微软雅黑" panose="020B0503020204020204" pitchFamily="34" charset="-122"/>
              </a:rPr>
              <a:t> access control</a:t>
            </a:r>
          </a:p>
          <a:p>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70425448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b="1">
                <a:cs typeface="Arial" pitchFamily="34" charset="0"/>
              </a:rPr>
              <a:t>命令行技巧 </a:t>
            </a:r>
            <a:r>
              <a:rPr lang="en-US" b="1">
                <a:latin typeface="Arial"/>
                <a:cs typeface="Arial" pitchFamily="34" charset="0"/>
              </a:rPr>
              <a:t>—</a:t>
            </a:r>
            <a:r>
              <a:rPr lang="en-US" b="1">
                <a:cs typeface="Arial" pitchFamily="34" charset="0"/>
              </a:rPr>
              <a:t> </a:t>
            </a:r>
            <a:r>
              <a:rPr lang="zh-CN" altLang="en-US" b="1">
                <a:cs typeface="Arial" pitchFamily="34" charset="0"/>
              </a:rPr>
              <a:t>？的用法（续）</a:t>
            </a:r>
          </a:p>
        </p:txBody>
      </p:sp>
      <p:sp>
        <p:nvSpPr>
          <p:cNvPr id="43011" name="Rectangle 3"/>
          <p:cNvSpPr>
            <a:spLocks noChangeArrowheads="1"/>
          </p:cNvSpPr>
          <p:nvPr/>
        </p:nvSpPr>
        <p:spPr bwMode="auto">
          <a:xfrm>
            <a:off x="214282" y="1071553"/>
            <a:ext cx="6230973" cy="346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442913">
              <a:buClr>
                <a:srgbClr val="808080"/>
              </a:buClr>
              <a:buSzPct val="90000"/>
            </a:pPr>
            <a:r>
              <a:rPr lang="zh-CN" altLang="en-US" dirty="0">
                <a:latin typeface="微软雅黑" pitchFamily="34" charset="-122"/>
                <a:ea typeface="微软雅黑" pitchFamily="34" charset="-122"/>
              </a:rPr>
              <a:t>命令行补齐帮助</a:t>
            </a:r>
            <a:r>
              <a:rPr lang="zh-CN" altLang="zh-CN" dirty="0">
                <a:latin typeface="微软雅黑" pitchFamily="34" charset="-122"/>
                <a:ea typeface="微软雅黑" pitchFamily="34" charset="-122"/>
              </a:rPr>
              <a:t>:</a:t>
            </a:r>
          </a:p>
          <a:p>
            <a:pPr defTabSz="442913">
              <a:buClr>
                <a:srgbClr val="808080"/>
              </a:buClr>
              <a:buSzPct val="90000"/>
              <a:buFont typeface="Monotype Sorts" pitchFamily="2" charset="2"/>
              <a:buNone/>
            </a:pPr>
            <a:endParaRPr lang="en-US" altLang="zh-CN" dirty="0">
              <a:latin typeface="微软雅黑" pitchFamily="34" charset="-122"/>
              <a:ea typeface="微软雅黑" pitchFamily="34" charset="-122"/>
            </a:endParaRPr>
          </a:p>
          <a:p>
            <a:pPr defTabSz="442913">
              <a:buClr>
                <a:srgbClr val="808080"/>
              </a:buClr>
              <a:buSzPct val="90000"/>
              <a:buFont typeface="Monotype Sorts" pitchFamily="2" charset="2"/>
              <a:buNone/>
            </a:pPr>
            <a:r>
              <a:rPr lang="zh-CN" altLang="zh-CN" dirty="0">
                <a:latin typeface="微软雅黑" pitchFamily="34" charset="-122"/>
                <a:ea typeface="微软雅黑" pitchFamily="34" charset="-122"/>
              </a:rPr>
              <a:t>&lt;</a:t>
            </a:r>
            <a:r>
              <a:rPr lang="en-US" altLang="zh-CN" dirty="0">
                <a:latin typeface="微软雅黑" pitchFamily="34" charset="-122"/>
                <a:ea typeface="微软雅黑" pitchFamily="34" charset="-122"/>
              </a:rPr>
              <a:t>H3C</a:t>
            </a:r>
            <a:r>
              <a:rPr lang="zh-CN" altLang="zh-CN" dirty="0">
                <a:latin typeface="微软雅黑" pitchFamily="34" charset="-122"/>
                <a:ea typeface="微软雅黑" pitchFamily="34" charset="-122"/>
              </a:rPr>
              <a:t>&gt; ping ?</a:t>
            </a:r>
          </a:p>
          <a:p>
            <a:pPr defTabSz="442913">
              <a:buClr>
                <a:srgbClr val="808080"/>
              </a:buClr>
              <a:buSzPct val="90000"/>
              <a:buFont typeface="Monotype Sorts" pitchFamily="2" charset="2"/>
              <a:buNone/>
            </a:pPr>
            <a:endParaRPr lang="zh-CN" altLang="zh-CN" dirty="0">
              <a:latin typeface="微软雅黑" pitchFamily="34" charset="-122"/>
              <a:ea typeface="微软雅黑" pitchFamily="34" charset="-122"/>
            </a:endParaRPr>
          </a:p>
          <a:p>
            <a:pPr defTabSz="442913">
              <a:buClr>
                <a:srgbClr val="808080"/>
              </a:buClr>
              <a:buSzPct val="90000"/>
              <a:buFont typeface="Monotype Sorts" pitchFamily="2" charset="2"/>
              <a:buNone/>
            </a:pPr>
            <a:r>
              <a:rPr lang="zh-CN" altLang="zh-CN" dirty="0">
                <a:latin typeface="微软雅黑" pitchFamily="34" charset="-122"/>
                <a:ea typeface="微软雅黑" pitchFamily="34" charset="-122"/>
              </a:rPr>
              <a:t>&lt;</a:t>
            </a:r>
            <a:r>
              <a:rPr lang="en-US" altLang="zh-CN" dirty="0">
                <a:latin typeface="微软雅黑" pitchFamily="34" charset="-122"/>
                <a:ea typeface="微软雅黑" pitchFamily="34" charset="-122"/>
              </a:rPr>
              <a:t>H3C</a:t>
            </a:r>
            <a:r>
              <a:rPr lang="zh-CN" altLang="zh-CN" dirty="0">
                <a:latin typeface="微软雅黑" pitchFamily="34" charset="-122"/>
                <a:ea typeface="微软雅黑" pitchFamily="34" charset="-122"/>
              </a:rPr>
              <a:t>&gt;p?</a:t>
            </a:r>
          </a:p>
          <a:p>
            <a:pPr defTabSz="442913">
              <a:buClr>
                <a:srgbClr val="808080"/>
              </a:buClr>
              <a:buSzPct val="90000"/>
              <a:buFont typeface="Monotype Sorts" pitchFamily="2" charset="2"/>
              <a:buNone/>
            </a:pPr>
            <a:endParaRPr lang="zh-CN" altLang="zh-CN" dirty="0">
              <a:latin typeface="微软雅黑" pitchFamily="34" charset="-122"/>
              <a:ea typeface="微软雅黑" pitchFamily="34" charset="-122"/>
            </a:endParaRPr>
          </a:p>
          <a:p>
            <a:pPr defTabSz="442913">
              <a:buClr>
                <a:srgbClr val="808080"/>
              </a:buClr>
              <a:buSzPct val="90000"/>
              <a:buFont typeface="Monotype Sorts" pitchFamily="2" charset="2"/>
              <a:buNone/>
            </a:pPr>
            <a:r>
              <a:rPr lang="zh-CN" altLang="zh-CN" dirty="0">
                <a:latin typeface="微软雅黑" pitchFamily="34" charset="-122"/>
                <a:ea typeface="微软雅黑" pitchFamily="34" charset="-122"/>
              </a:rPr>
              <a:t>&lt;</a:t>
            </a:r>
            <a:r>
              <a:rPr lang="en-US" altLang="zh-CN" dirty="0">
                <a:latin typeface="微软雅黑" pitchFamily="34" charset="-122"/>
                <a:ea typeface="微软雅黑" pitchFamily="34" charset="-122"/>
              </a:rPr>
              <a:t> H3C </a:t>
            </a:r>
            <a:r>
              <a:rPr lang="zh-CN" altLang="zh-CN" dirty="0">
                <a:latin typeface="微软雅黑" pitchFamily="34" charset="-122"/>
                <a:ea typeface="微软雅黑" pitchFamily="34" charset="-122"/>
              </a:rPr>
              <a:t>&gt; display ver?</a:t>
            </a:r>
          </a:p>
          <a:p>
            <a:pPr defTabSz="442913">
              <a:buClr>
                <a:srgbClr val="808080"/>
              </a:buClr>
              <a:buSzPct val="90000"/>
              <a:buFont typeface="Monotype Sorts" pitchFamily="2" charset="2"/>
              <a:buNone/>
            </a:pPr>
            <a:endParaRPr lang="zh-CN" altLang="zh-CN" dirty="0">
              <a:latin typeface="微软雅黑" pitchFamily="34" charset="-122"/>
              <a:ea typeface="微软雅黑" pitchFamily="34" charset="-122"/>
            </a:endParaRPr>
          </a:p>
          <a:p>
            <a:pPr defTabSz="442913">
              <a:buClr>
                <a:srgbClr val="808080"/>
              </a:buClr>
              <a:buSzPct val="90000"/>
              <a:buFont typeface="Monotype Sorts" pitchFamily="2" charset="2"/>
              <a:buNone/>
            </a:pP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H3C</a:t>
            </a:r>
            <a:r>
              <a:rPr lang="zh-CN" altLang="zh-CN" dirty="0">
                <a:latin typeface="微软雅黑" pitchFamily="34" charset="-122"/>
                <a:ea typeface="微软雅黑" pitchFamily="34" charset="-122"/>
              </a:rPr>
              <a:t>] garp timer leaveall  ?</a:t>
            </a:r>
          </a:p>
          <a:p>
            <a:pPr defTabSz="442913">
              <a:buClr>
                <a:srgbClr val="808080"/>
              </a:buClr>
              <a:buSzPct val="90000"/>
              <a:buFont typeface="Monotype Sorts" pitchFamily="2" charset="2"/>
              <a:buNone/>
            </a:pP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388125098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zh-CN" altLang="en-US" b="1">
                <a:cs typeface="Arial" pitchFamily="34" charset="0"/>
              </a:rPr>
              <a:t>命令行技巧 </a:t>
            </a:r>
            <a:r>
              <a:rPr lang="en-US" b="1">
                <a:latin typeface="Arial"/>
                <a:cs typeface="Arial" pitchFamily="34" charset="0"/>
              </a:rPr>
              <a:t>—</a:t>
            </a:r>
            <a:r>
              <a:rPr lang="en-US" b="1">
                <a:cs typeface="Arial" pitchFamily="34" charset="0"/>
              </a:rPr>
              <a:t> </a:t>
            </a:r>
            <a:r>
              <a:rPr lang="zh-CN" altLang="en-US"/>
              <a:t>不完整关键字</a:t>
            </a:r>
          </a:p>
        </p:txBody>
      </p:sp>
      <p:sp>
        <p:nvSpPr>
          <p:cNvPr id="45059" name="Text Box 3"/>
          <p:cNvSpPr txBox="1">
            <a:spLocks noChangeArrowheads="1"/>
          </p:cNvSpPr>
          <p:nvPr/>
        </p:nvSpPr>
        <p:spPr bwMode="auto">
          <a:xfrm>
            <a:off x="214282" y="1071552"/>
            <a:ext cx="5941899" cy="3228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01613" indent="-201613" defTabSz="442913">
              <a:defRPr>
                <a:solidFill>
                  <a:schemeClr val="tx1"/>
                </a:solidFill>
                <a:latin typeface="Arial" pitchFamily="34" charset="0"/>
                <a:ea typeface="宋体" pitchFamily="2" charset="-122"/>
              </a:defRPr>
            </a:lvl1pPr>
            <a:lvl2pPr marL="650875" indent="-193675" defTabSz="442913">
              <a:defRPr>
                <a:solidFill>
                  <a:schemeClr val="tx1"/>
                </a:solidFill>
                <a:latin typeface="Arial" pitchFamily="34" charset="0"/>
                <a:ea typeface="宋体" pitchFamily="2" charset="-122"/>
              </a:defRPr>
            </a:lvl2pPr>
            <a:lvl3pPr marL="1066800" indent="-152400" defTabSz="442913">
              <a:defRPr>
                <a:solidFill>
                  <a:schemeClr val="tx1"/>
                </a:solidFill>
                <a:latin typeface="Arial" pitchFamily="34" charset="0"/>
                <a:ea typeface="宋体" pitchFamily="2" charset="-122"/>
              </a:defRPr>
            </a:lvl3pPr>
            <a:lvl4pPr marL="1482725" indent="-111125" defTabSz="442913">
              <a:defRPr>
                <a:solidFill>
                  <a:schemeClr val="tx1"/>
                </a:solidFill>
                <a:latin typeface="Arial" pitchFamily="34" charset="0"/>
                <a:ea typeface="宋体" pitchFamily="2" charset="-122"/>
              </a:defRPr>
            </a:lvl4pPr>
            <a:lvl5pPr defTabSz="442913">
              <a:defRPr>
                <a:solidFill>
                  <a:schemeClr val="tx1"/>
                </a:solidFill>
                <a:latin typeface="Arial" pitchFamily="34" charset="0"/>
                <a:ea typeface="宋体" pitchFamily="2" charset="-122"/>
              </a:defRPr>
            </a:lvl5pPr>
            <a:lvl6pPr defTabSz="442913" fontAlgn="base">
              <a:spcBef>
                <a:spcPct val="0"/>
              </a:spcBef>
              <a:spcAft>
                <a:spcPct val="0"/>
              </a:spcAft>
              <a:defRPr>
                <a:solidFill>
                  <a:schemeClr val="tx1"/>
                </a:solidFill>
                <a:latin typeface="Arial" pitchFamily="34" charset="0"/>
                <a:ea typeface="宋体" pitchFamily="2" charset="-122"/>
              </a:defRPr>
            </a:lvl6pPr>
            <a:lvl7pPr defTabSz="442913" fontAlgn="base">
              <a:spcBef>
                <a:spcPct val="0"/>
              </a:spcBef>
              <a:spcAft>
                <a:spcPct val="0"/>
              </a:spcAft>
              <a:defRPr>
                <a:solidFill>
                  <a:schemeClr val="tx1"/>
                </a:solidFill>
                <a:latin typeface="Arial" pitchFamily="34" charset="0"/>
                <a:ea typeface="宋体" pitchFamily="2" charset="-122"/>
              </a:defRPr>
            </a:lvl7pPr>
            <a:lvl8pPr defTabSz="442913" fontAlgn="base">
              <a:spcBef>
                <a:spcPct val="0"/>
              </a:spcBef>
              <a:spcAft>
                <a:spcPct val="0"/>
              </a:spcAft>
              <a:defRPr>
                <a:solidFill>
                  <a:schemeClr val="tx1"/>
                </a:solidFill>
                <a:latin typeface="Arial" pitchFamily="34" charset="0"/>
                <a:ea typeface="宋体" pitchFamily="2" charset="-122"/>
              </a:defRPr>
            </a:lvl8pPr>
            <a:lvl9pPr defTabSz="442913" fontAlgn="base">
              <a:spcBef>
                <a:spcPct val="0"/>
              </a:spcBef>
              <a:spcAft>
                <a:spcPct val="0"/>
              </a:spcAft>
              <a:defRPr>
                <a:solidFill>
                  <a:schemeClr val="tx1"/>
                </a:solidFill>
                <a:latin typeface="Arial" pitchFamily="34" charset="0"/>
                <a:ea typeface="宋体" pitchFamily="2" charset="-122"/>
              </a:defRPr>
            </a:lvl9pPr>
          </a:lstStyle>
          <a:p>
            <a:r>
              <a:rPr lang="zh-CN" altLang="zh-CN" dirty="0">
                <a:latin typeface="微软雅黑" pitchFamily="34" charset="-122"/>
                <a:ea typeface="微软雅黑" pitchFamily="34" charset="-122"/>
              </a:rPr>
              <a:t>dis  int  e  0/1</a:t>
            </a:r>
          </a:p>
          <a:p>
            <a:r>
              <a:rPr lang="zh-CN" altLang="zh-CN" dirty="0">
                <a:latin typeface="微软雅黑" pitchFamily="34" charset="-122"/>
                <a:ea typeface="微软雅黑" pitchFamily="34" charset="-122"/>
              </a:rPr>
              <a:t>display  interface  ethernet  0/1</a:t>
            </a:r>
          </a:p>
          <a:p>
            <a:endParaRPr lang="zh-CN" altLang="zh-CN" dirty="0">
              <a:latin typeface="微软雅黑" pitchFamily="34" charset="-122"/>
              <a:ea typeface="微软雅黑" pitchFamily="34" charset="-122"/>
            </a:endParaRPr>
          </a:p>
          <a:p>
            <a:r>
              <a:rPr lang="zh-CN" altLang="zh-CN" dirty="0">
                <a:latin typeface="微软雅黑" pitchFamily="34" charset="-122"/>
                <a:ea typeface="微软雅黑" pitchFamily="34" charset="-122"/>
              </a:rPr>
              <a:t>int  s  0</a:t>
            </a:r>
          </a:p>
          <a:p>
            <a:r>
              <a:rPr lang="zh-CN" altLang="zh-CN" dirty="0">
                <a:latin typeface="微软雅黑" pitchFamily="34" charset="-122"/>
                <a:ea typeface="微软雅黑" pitchFamily="34" charset="-122"/>
              </a:rPr>
              <a:t>interface  serial  0</a:t>
            </a:r>
          </a:p>
          <a:p>
            <a:endParaRPr lang="zh-CN" altLang="zh-CN" dirty="0">
              <a:latin typeface="微软雅黑" pitchFamily="34" charset="-122"/>
              <a:ea typeface="微软雅黑" pitchFamily="34" charset="-122"/>
            </a:endParaRPr>
          </a:p>
          <a:p>
            <a:r>
              <a:rPr lang="zh-CN" altLang="zh-CN" dirty="0">
                <a:latin typeface="微软雅黑" pitchFamily="34" charset="-122"/>
                <a:ea typeface="微软雅黑" pitchFamily="34" charset="-122"/>
              </a:rPr>
              <a:t>ip  add  10.1.1.1  255.0.0.0</a:t>
            </a:r>
          </a:p>
          <a:p>
            <a:r>
              <a:rPr lang="zh-CN" altLang="zh-CN" dirty="0">
                <a:latin typeface="微软雅黑" pitchFamily="34" charset="-122"/>
                <a:ea typeface="微软雅黑" pitchFamily="34" charset="-122"/>
              </a:rPr>
              <a:t>ip  address  10.1.1.1  255.0.0.0</a:t>
            </a:r>
          </a:p>
          <a:p>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01154997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zh-CN" altLang="en-US" b="1">
                <a:cs typeface="Arial" pitchFamily="34" charset="0"/>
              </a:rPr>
              <a:t>命令行技巧 </a:t>
            </a:r>
            <a:r>
              <a:rPr lang="en-US" b="1">
                <a:latin typeface="Arial"/>
                <a:cs typeface="Arial" pitchFamily="34" charset="0"/>
              </a:rPr>
              <a:t>—</a:t>
            </a:r>
            <a:r>
              <a:rPr lang="en-US" b="1">
                <a:cs typeface="Arial" pitchFamily="34" charset="0"/>
              </a:rPr>
              <a:t> </a:t>
            </a:r>
            <a:r>
              <a:rPr lang="zh-CN" altLang="en-US"/>
              <a:t>历史命令</a:t>
            </a:r>
          </a:p>
        </p:txBody>
      </p:sp>
      <p:sp>
        <p:nvSpPr>
          <p:cNvPr id="47107" name="Text Box 3"/>
          <p:cNvSpPr txBox="1">
            <a:spLocks noChangeArrowheads="1"/>
          </p:cNvSpPr>
          <p:nvPr/>
        </p:nvSpPr>
        <p:spPr bwMode="auto">
          <a:xfrm>
            <a:off x="214283" y="1074693"/>
            <a:ext cx="6643734" cy="3783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201613" indent="-201613" defTabSz="442913">
              <a:defRPr>
                <a:solidFill>
                  <a:schemeClr val="tx1"/>
                </a:solidFill>
                <a:latin typeface="Arial" pitchFamily="34" charset="0"/>
                <a:ea typeface="宋体" pitchFamily="2" charset="-122"/>
              </a:defRPr>
            </a:lvl1pPr>
            <a:lvl2pPr marL="650875" indent="-193675" defTabSz="442913">
              <a:defRPr>
                <a:solidFill>
                  <a:schemeClr val="tx1"/>
                </a:solidFill>
                <a:latin typeface="Arial" pitchFamily="34" charset="0"/>
                <a:ea typeface="宋体" pitchFamily="2" charset="-122"/>
              </a:defRPr>
            </a:lvl2pPr>
            <a:lvl3pPr marL="1066800" indent="-152400" defTabSz="442913">
              <a:defRPr>
                <a:solidFill>
                  <a:schemeClr val="tx1"/>
                </a:solidFill>
                <a:latin typeface="Arial" pitchFamily="34" charset="0"/>
                <a:ea typeface="宋体" pitchFamily="2" charset="-122"/>
              </a:defRPr>
            </a:lvl3pPr>
            <a:lvl4pPr marL="1482725" indent="-111125" defTabSz="442913">
              <a:defRPr>
                <a:solidFill>
                  <a:schemeClr val="tx1"/>
                </a:solidFill>
                <a:latin typeface="Arial" pitchFamily="34" charset="0"/>
                <a:ea typeface="宋体" pitchFamily="2" charset="-122"/>
              </a:defRPr>
            </a:lvl4pPr>
            <a:lvl5pPr defTabSz="442913">
              <a:defRPr>
                <a:solidFill>
                  <a:schemeClr val="tx1"/>
                </a:solidFill>
                <a:latin typeface="Arial" pitchFamily="34" charset="0"/>
                <a:ea typeface="宋体" pitchFamily="2" charset="-122"/>
              </a:defRPr>
            </a:lvl5pPr>
            <a:lvl6pPr defTabSz="442913" fontAlgn="base">
              <a:spcBef>
                <a:spcPct val="0"/>
              </a:spcBef>
              <a:spcAft>
                <a:spcPct val="0"/>
              </a:spcAft>
              <a:defRPr>
                <a:solidFill>
                  <a:schemeClr val="tx1"/>
                </a:solidFill>
                <a:latin typeface="Arial" pitchFamily="34" charset="0"/>
                <a:ea typeface="宋体" pitchFamily="2" charset="-122"/>
              </a:defRPr>
            </a:lvl6pPr>
            <a:lvl7pPr defTabSz="442913" fontAlgn="base">
              <a:spcBef>
                <a:spcPct val="0"/>
              </a:spcBef>
              <a:spcAft>
                <a:spcPct val="0"/>
              </a:spcAft>
              <a:defRPr>
                <a:solidFill>
                  <a:schemeClr val="tx1"/>
                </a:solidFill>
                <a:latin typeface="Arial" pitchFamily="34" charset="0"/>
                <a:ea typeface="宋体" pitchFamily="2" charset="-122"/>
              </a:defRPr>
            </a:lvl7pPr>
            <a:lvl8pPr defTabSz="442913" fontAlgn="base">
              <a:spcBef>
                <a:spcPct val="0"/>
              </a:spcBef>
              <a:spcAft>
                <a:spcPct val="0"/>
              </a:spcAft>
              <a:defRPr>
                <a:solidFill>
                  <a:schemeClr val="tx1"/>
                </a:solidFill>
                <a:latin typeface="Arial" pitchFamily="34" charset="0"/>
                <a:ea typeface="宋体" pitchFamily="2" charset="-122"/>
              </a:defRPr>
            </a:lvl8pPr>
            <a:lvl9pPr defTabSz="442913" fontAlgn="base">
              <a:spcBef>
                <a:spcPct val="0"/>
              </a:spcBef>
              <a:spcAft>
                <a:spcPct val="0"/>
              </a:spcAft>
              <a:defRPr>
                <a:solidFill>
                  <a:schemeClr val="tx1"/>
                </a:solidFill>
                <a:latin typeface="Arial" pitchFamily="34" charset="0"/>
                <a:ea typeface="宋体" pitchFamily="2" charset="-122"/>
              </a:defRPr>
            </a:lvl9pPr>
          </a:lstStyle>
          <a:p>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H3C</a:t>
            </a:r>
            <a:r>
              <a:rPr lang="zh-CN" altLang="zh-CN" dirty="0">
                <a:latin typeface="微软雅黑" pitchFamily="34" charset="-122"/>
                <a:ea typeface="微软雅黑" pitchFamily="34" charset="-122"/>
              </a:rPr>
              <a:t>] display  history-command</a:t>
            </a:r>
          </a:p>
          <a:p>
            <a:r>
              <a:rPr lang="zh-CN" altLang="zh-CN" dirty="0">
                <a:latin typeface="微软雅黑" pitchFamily="34" charset="-122"/>
                <a:ea typeface="微软雅黑" pitchFamily="34" charset="-122"/>
              </a:rPr>
              <a:t>system</a:t>
            </a:r>
          </a:p>
          <a:p>
            <a:r>
              <a:rPr lang="zh-CN" altLang="zh-CN" dirty="0">
                <a:latin typeface="微软雅黑" pitchFamily="34" charset="-122"/>
                <a:ea typeface="微软雅黑" pitchFamily="34" charset="-122"/>
              </a:rPr>
              <a:t>Int s 0</a:t>
            </a:r>
          </a:p>
          <a:p>
            <a:r>
              <a:rPr lang="zh-CN" altLang="zh-CN" dirty="0">
                <a:latin typeface="微软雅黑" pitchFamily="34" charset="-122"/>
                <a:ea typeface="微软雅黑" pitchFamily="34" charset="-122"/>
              </a:rPr>
              <a:t>Ip add 10.1.1.1 255.0.0.0</a:t>
            </a:r>
          </a:p>
          <a:p>
            <a:r>
              <a:rPr lang="zh-CN" altLang="zh-CN" dirty="0">
                <a:latin typeface="微软雅黑" pitchFamily="34" charset="-122"/>
                <a:ea typeface="微软雅黑" pitchFamily="34" charset="-122"/>
              </a:rPr>
              <a:t>Quit</a:t>
            </a:r>
          </a:p>
          <a:p>
            <a:pPr algn="ctr"/>
            <a:endParaRPr lang="zh-CN" altLang="zh-CN" dirty="0">
              <a:latin typeface="微软雅黑" pitchFamily="34" charset="-122"/>
              <a:ea typeface="微软雅黑" pitchFamily="34" charset="-122"/>
            </a:endParaRPr>
          </a:p>
          <a:p>
            <a:pPr algn="ctr"/>
            <a:r>
              <a:rPr lang="zh-CN" altLang="zh-CN" dirty="0">
                <a:latin typeface="微软雅黑" pitchFamily="34" charset="-122"/>
                <a:ea typeface="微软雅黑" pitchFamily="34" charset="-122"/>
              </a:rPr>
              <a:t>       &lt;ctrl&gt;&lt;p&gt;</a:t>
            </a:r>
            <a:r>
              <a:rPr lang="zh-CN" dirty="0">
                <a:latin typeface="微软雅黑" pitchFamily="34" charset="-122"/>
                <a:ea typeface="微软雅黑" pitchFamily="34" charset="-122"/>
              </a:rPr>
              <a:t>或↑        上一条历史命令</a:t>
            </a:r>
          </a:p>
          <a:p>
            <a:pPr algn="ctr"/>
            <a:r>
              <a:rPr lang="zh-CN" dirty="0">
                <a:latin typeface="微软雅黑" pitchFamily="34" charset="-122"/>
                <a:ea typeface="微软雅黑" pitchFamily="34" charset="-122"/>
              </a:rPr>
              <a:t>       </a:t>
            </a:r>
            <a:r>
              <a:rPr lang="zh-CN" altLang="zh-CN" dirty="0">
                <a:latin typeface="微软雅黑" pitchFamily="34" charset="-122"/>
                <a:ea typeface="微软雅黑" pitchFamily="34" charset="-122"/>
              </a:rPr>
              <a:t>&lt;ctrl&gt;&lt;N&gt;</a:t>
            </a:r>
            <a:r>
              <a:rPr lang="zh-CN" dirty="0">
                <a:latin typeface="微软雅黑" pitchFamily="34" charset="-122"/>
                <a:ea typeface="微软雅黑" pitchFamily="34" charset="-122"/>
              </a:rPr>
              <a:t>或↓        下一条历史命令 </a:t>
            </a:r>
          </a:p>
          <a:p>
            <a:pPr algn="ctr"/>
            <a:endParaRPr lang="zh-CN" dirty="0">
              <a:latin typeface="微软雅黑" pitchFamily="34" charset="-122"/>
              <a:ea typeface="微软雅黑" pitchFamily="34" charset="-122"/>
            </a:endParaRPr>
          </a:p>
          <a:p>
            <a:pPr algn="ctr"/>
            <a:r>
              <a:rPr lang="zh-CN" dirty="0">
                <a:solidFill>
                  <a:srgbClr val="FF0066"/>
                </a:solidFill>
                <a:latin typeface="微软雅黑" pitchFamily="34" charset="-122"/>
                <a:ea typeface="微软雅黑" pitchFamily="34" charset="-122"/>
              </a:rPr>
              <a:t>命令行接口为每个用户缺省保存</a:t>
            </a:r>
            <a:r>
              <a:rPr lang="zh-CN" altLang="zh-CN" dirty="0">
                <a:solidFill>
                  <a:srgbClr val="FF0066"/>
                </a:solidFill>
                <a:latin typeface="微软雅黑" pitchFamily="34" charset="-122"/>
                <a:ea typeface="微软雅黑" pitchFamily="34" charset="-122"/>
              </a:rPr>
              <a:t>10</a:t>
            </a:r>
            <a:r>
              <a:rPr lang="zh-CN" dirty="0">
                <a:solidFill>
                  <a:srgbClr val="FF0066"/>
                </a:solidFill>
                <a:latin typeface="微软雅黑" pitchFamily="34" charset="-122"/>
                <a:ea typeface="微软雅黑" pitchFamily="34" charset="-122"/>
              </a:rPr>
              <a:t>条历史命令</a:t>
            </a:r>
            <a:r>
              <a:rPr lang="zh-CN" dirty="0">
                <a:latin typeface="微软雅黑" pitchFamily="34" charset="-122"/>
                <a:ea typeface="微软雅黑" pitchFamily="34" charset="-122"/>
              </a:rPr>
              <a:t> </a:t>
            </a:r>
          </a:p>
        </p:txBody>
      </p:sp>
    </p:spTree>
    <p:extLst>
      <p:ext uri="{BB962C8B-B14F-4D97-AF65-F5344CB8AC3E}">
        <p14:creationId xmlns:p14="http://schemas.microsoft.com/office/powerpoint/2010/main" val="177153562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b="1">
                <a:cs typeface="Arial" pitchFamily="34" charset="0"/>
              </a:rPr>
              <a:t>命令行技巧 </a:t>
            </a:r>
            <a:r>
              <a:rPr lang="en-US" b="1">
                <a:latin typeface="Arial"/>
                <a:cs typeface="Arial" pitchFamily="34" charset="0"/>
              </a:rPr>
              <a:t>—</a:t>
            </a:r>
            <a:r>
              <a:rPr lang="en-US" b="1">
                <a:cs typeface="Arial" pitchFamily="34" charset="0"/>
              </a:rPr>
              <a:t> </a:t>
            </a:r>
            <a:r>
              <a:rPr lang="zh-CN" altLang="en-US"/>
              <a:t>错误信息</a:t>
            </a:r>
          </a:p>
        </p:txBody>
      </p:sp>
      <p:sp>
        <p:nvSpPr>
          <p:cNvPr id="49155" name="Rectangle 3"/>
          <p:cNvSpPr>
            <a:spLocks noChangeArrowheads="1"/>
          </p:cNvSpPr>
          <p:nvPr/>
        </p:nvSpPr>
        <p:spPr bwMode="auto">
          <a:xfrm>
            <a:off x="214283" y="1071552"/>
            <a:ext cx="7094026" cy="360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201613" indent="-201613" defTabSz="442913">
              <a:spcBef>
                <a:spcPct val="20000"/>
              </a:spcBef>
              <a:buClr>
                <a:schemeClr val="accent1"/>
              </a:buClr>
              <a:buSzPct val="65000"/>
              <a:buFont typeface="Wingdings" pitchFamily="2" charset="2"/>
              <a:buChar char="n"/>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 dispaly</a:t>
            </a:r>
          </a:p>
          <a:p>
            <a:pPr marL="201613" indent="-201613" defTabSz="442913">
              <a:spcBef>
                <a:spcPct val="20000"/>
              </a:spcBef>
              <a:buClr>
                <a:schemeClr val="accent1"/>
              </a:buClr>
              <a:buSzPct val="65000"/>
              <a:buFont typeface="Wingdings" pitchFamily="2" charset="2"/>
              <a:buNone/>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p>
          <a:p>
            <a:pPr marL="650875" lvl="1" indent="-193675" defTabSz="442913">
              <a:spcBef>
                <a:spcPct val="20000"/>
              </a:spcBef>
              <a:buClr>
                <a:schemeClr val="accent2"/>
              </a:buClr>
              <a:buSzPct val="60000"/>
              <a:buFont typeface="Wingdings" pitchFamily="2" charset="2"/>
              <a:buChar char="q"/>
            </a:pPr>
            <a:r>
              <a:rPr lang="zh-CN" altLang="zh-CN" dirty="0">
                <a:latin typeface="微软雅黑" panose="020B0503020204020204" pitchFamily="34" charset="-122"/>
                <a:ea typeface="微软雅黑" panose="020B0503020204020204" pitchFamily="34" charset="-122"/>
              </a:rPr>
              <a:t>% Unrecognized command found at '^' position.</a:t>
            </a:r>
          </a:p>
          <a:p>
            <a:pPr marL="201613" indent="-201613" defTabSz="442913">
              <a:spcBef>
                <a:spcPct val="20000"/>
              </a:spcBef>
              <a:buClr>
                <a:schemeClr val="accent1"/>
              </a:buClr>
              <a:buSzPct val="65000"/>
              <a:buFont typeface="Wingdings" pitchFamily="2" charset="2"/>
              <a:buChar char="n"/>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 display</a:t>
            </a:r>
          </a:p>
          <a:p>
            <a:pPr marL="201613" indent="-201613" defTabSz="442913">
              <a:spcBef>
                <a:spcPct val="20000"/>
              </a:spcBef>
              <a:buClr>
                <a:schemeClr val="accent1"/>
              </a:buClr>
              <a:buSzPct val="65000"/>
              <a:buFont typeface="Wingdings" pitchFamily="2" charset="2"/>
              <a:buNone/>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p>
          <a:p>
            <a:pPr marL="650875" lvl="1" indent="-193675" defTabSz="442913">
              <a:spcBef>
                <a:spcPct val="20000"/>
              </a:spcBef>
              <a:buClr>
                <a:schemeClr val="accent2"/>
              </a:buClr>
              <a:buSzPct val="60000"/>
              <a:buFont typeface="Wingdings" pitchFamily="2" charset="2"/>
              <a:buChar char="q"/>
            </a:pPr>
            <a:r>
              <a:rPr lang="zh-CN" altLang="zh-CN" dirty="0">
                <a:latin typeface="微软雅黑" panose="020B0503020204020204" pitchFamily="34" charset="-122"/>
                <a:ea typeface="微软雅黑" panose="020B0503020204020204" pitchFamily="34" charset="-122"/>
              </a:rPr>
              <a:t> % Incomplete command found at '^' position.</a:t>
            </a:r>
          </a:p>
          <a:p>
            <a:pPr marL="201613" indent="-201613" defTabSz="442913">
              <a:spcBef>
                <a:spcPct val="20000"/>
              </a:spcBef>
              <a:buClr>
                <a:schemeClr val="accent1"/>
              </a:buClr>
              <a:buSzPct val="65000"/>
              <a:buFont typeface="Wingdings" pitchFamily="2" charset="2"/>
              <a:buChar char="n"/>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 display interface seriaal 0 0</a:t>
            </a:r>
          </a:p>
          <a:p>
            <a:pPr marL="201613" indent="-201613" defTabSz="442913">
              <a:spcBef>
                <a:spcPct val="20000"/>
              </a:spcBef>
              <a:buClr>
                <a:schemeClr val="accent1"/>
              </a:buClr>
              <a:buSzPct val="65000"/>
              <a:buFont typeface="Wingdings" pitchFamily="2" charset="2"/>
              <a:buNone/>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p>
          <a:p>
            <a:pPr marL="650875" lvl="1" indent="-193675" defTabSz="442913">
              <a:spcBef>
                <a:spcPct val="20000"/>
              </a:spcBef>
              <a:buClr>
                <a:schemeClr val="accent2"/>
              </a:buClr>
              <a:buSzPct val="60000"/>
              <a:buFont typeface="Wingdings" pitchFamily="2" charset="2"/>
              <a:buChar char="q"/>
            </a:pPr>
            <a:r>
              <a:rPr lang="zh-CN" altLang="zh-CN" dirty="0">
                <a:latin typeface="微软雅黑" panose="020B0503020204020204" pitchFamily="34" charset="-122"/>
                <a:ea typeface="微软雅黑" panose="020B0503020204020204" pitchFamily="34" charset="-122"/>
              </a:rPr>
              <a:t> % Wrong parameter found at '^' position.</a:t>
            </a:r>
          </a:p>
        </p:txBody>
      </p:sp>
    </p:spTree>
    <p:extLst>
      <p:ext uri="{BB962C8B-B14F-4D97-AF65-F5344CB8AC3E}">
        <p14:creationId xmlns:p14="http://schemas.microsoft.com/office/powerpoint/2010/main" val="278564147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b="1">
                <a:cs typeface="Arial" pitchFamily="34" charset="0"/>
              </a:rPr>
              <a:t>命令行技巧 </a:t>
            </a:r>
            <a:r>
              <a:rPr lang="en-US" b="1">
                <a:latin typeface="Arial"/>
                <a:cs typeface="Arial" pitchFamily="34" charset="0"/>
              </a:rPr>
              <a:t>—</a:t>
            </a:r>
            <a:r>
              <a:rPr lang="en-US" b="1">
                <a:cs typeface="Arial" pitchFamily="34" charset="0"/>
              </a:rPr>
              <a:t> </a:t>
            </a:r>
            <a:r>
              <a:rPr lang="zh-CN" altLang="en-US" b="1">
                <a:cs typeface="Arial" pitchFamily="34" charset="0"/>
              </a:rPr>
              <a:t>屏幕</a:t>
            </a:r>
            <a:r>
              <a:rPr lang="zh-CN" altLang="en-US" b="1"/>
              <a:t>显示</a:t>
            </a:r>
          </a:p>
        </p:txBody>
      </p:sp>
      <p:sp>
        <p:nvSpPr>
          <p:cNvPr id="51203" name="Rectangle 3"/>
          <p:cNvSpPr>
            <a:spLocks noGrp="1" noChangeArrowheads="1"/>
          </p:cNvSpPr>
          <p:nvPr>
            <p:ph type="body" idx="1"/>
          </p:nvPr>
        </p:nvSpPr>
        <p:spPr>
          <a:xfrm>
            <a:off x="214282" y="1071552"/>
            <a:ext cx="6877998" cy="3332572"/>
          </a:xfrm>
        </p:spPr>
        <p:txBody>
          <a:bodyPr>
            <a:noAutofit/>
          </a:bodyPr>
          <a:lstStyle/>
          <a:p>
            <a:r>
              <a:rPr lang="zh-CN" altLang="en-US" sz="1800" dirty="0">
                <a:latin typeface="宋体" pitchFamily="2" charset="-122"/>
              </a:rPr>
              <a:t>停止显示和命令执行：</a:t>
            </a:r>
            <a:endParaRPr lang="en-US" altLang="zh-CN" sz="1800" dirty="0">
              <a:latin typeface="宋体" pitchFamily="2" charset="-122"/>
            </a:endParaRPr>
          </a:p>
          <a:p>
            <a:pPr marL="684000">
              <a:buNone/>
            </a:pPr>
            <a:r>
              <a:rPr lang="zh-CN" altLang="en-US" sz="1800" dirty="0">
                <a:solidFill>
                  <a:srgbClr val="0033CC"/>
                </a:solidFill>
                <a:latin typeface="宋体" pitchFamily="2" charset="-122"/>
              </a:rPr>
              <a:t>命令执行时键入</a:t>
            </a:r>
            <a:r>
              <a:rPr lang="en-US" sz="1800" dirty="0">
                <a:solidFill>
                  <a:srgbClr val="0033CC"/>
                </a:solidFill>
              </a:rPr>
              <a:t>'</a:t>
            </a:r>
            <a:r>
              <a:rPr lang="en-US" sz="1800" dirty="0" err="1">
                <a:solidFill>
                  <a:srgbClr val="0033CC"/>
                </a:solidFill>
              </a:rPr>
              <a:t>Ctrl+c</a:t>
            </a:r>
            <a:r>
              <a:rPr lang="en-US" sz="1800" dirty="0">
                <a:solidFill>
                  <a:srgbClr val="0033CC"/>
                </a:solidFill>
              </a:rPr>
              <a:t>’</a:t>
            </a:r>
          </a:p>
          <a:p>
            <a:r>
              <a:rPr lang="zh-CN" altLang="en-US" sz="1800" dirty="0">
                <a:latin typeface="宋体" pitchFamily="2" charset="-122"/>
              </a:rPr>
              <a:t>继续显示下一屏信息：</a:t>
            </a:r>
          </a:p>
          <a:p>
            <a:pPr>
              <a:buFont typeface="Wingdings" pitchFamily="2" charset="2"/>
              <a:buNone/>
            </a:pPr>
            <a:r>
              <a:rPr lang="zh-CN" altLang="en-US" sz="1800" dirty="0">
                <a:latin typeface="宋体" pitchFamily="2" charset="-122"/>
              </a:rPr>
              <a:t>   </a:t>
            </a:r>
            <a:r>
              <a:rPr lang="zh-CN" altLang="en-US" sz="1800" dirty="0">
                <a:solidFill>
                  <a:srgbClr val="0033CC"/>
                </a:solidFill>
                <a:latin typeface="宋体" pitchFamily="2" charset="-122"/>
              </a:rPr>
              <a:t>暂停显示时键入空格键</a:t>
            </a:r>
          </a:p>
          <a:p>
            <a:r>
              <a:rPr lang="zh-CN" altLang="en-US" sz="1800" dirty="0">
                <a:latin typeface="宋体" pitchFamily="2" charset="-122"/>
              </a:rPr>
              <a:t>继续显示下一行信息：</a:t>
            </a:r>
          </a:p>
          <a:p>
            <a:pPr>
              <a:buFont typeface="Wingdings" pitchFamily="2" charset="2"/>
              <a:buNone/>
            </a:pPr>
            <a:r>
              <a:rPr lang="zh-CN" altLang="en-US" sz="1800" dirty="0">
                <a:latin typeface="宋体" pitchFamily="2" charset="-122"/>
              </a:rPr>
              <a:t>   </a:t>
            </a:r>
            <a:r>
              <a:rPr lang="zh-CN" altLang="en-US" sz="1800" dirty="0">
                <a:solidFill>
                  <a:srgbClr val="0033CC"/>
                </a:solidFill>
                <a:latin typeface="宋体" pitchFamily="2" charset="-122"/>
              </a:rPr>
              <a:t>暂停显示时键入回车键</a:t>
            </a:r>
            <a:endParaRPr lang="zh-CN" altLang="en-US" sz="1800" dirty="0">
              <a:solidFill>
                <a:srgbClr val="0033CC"/>
              </a:solidFill>
            </a:endParaRPr>
          </a:p>
        </p:txBody>
      </p:sp>
    </p:spTree>
    <p:extLst>
      <p:ext uri="{BB962C8B-B14F-4D97-AF65-F5344CB8AC3E}">
        <p14:creationId xmlns:p14="http://schemas.microsoft.com/office/powerpoint/2010/main" val="190430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交换机内部副本">
            <a:extLst>
              <a:ext uri="{FF2B5EF4-FFF2-40B4-BE49-F238E27FC236}">
                <a16:creationId xmlns:a16="http://schemas.microsoft.com/office/drawing/2014/main" id="{07757F0F-25C9-4709-974D-D6D869F45D5D}"/>
              </a:ext>
            </a:extLst>
          </p:cNvPr>
          <p:cNvPicPr>
            <a:picLocks noChangeAspect="1"/>
          </p:cNvPicPr>
          <p:nvPr/>
        </p:nvPicPr>
        <p:blipFill>
          <a:blip r:embed="rId2"/>
          <a:stretch>
            <a:fillRect/>
          </a:stretch>
        </p:blipFill>
        <p:spPr>
          <a:xfrm>
            <a:off x="1115616" y="1563638"/>
            <a:ext cx="5047195" cy="3127111"/>
          </a:xfrm>
          <a:prstGeom prst="rect">
            <a:avLst/>
          </a:prstGeom>
        </p:spPr>
      </p:pic>
      <p:cxnSp>
        <p:nvCxnSpPr>
          <p:cNvPr id="3" name="直接箭头连接符 2">
            <a:extLst>
              <a:ext uri="{FF2B5EF4-FFF2-40B4-BE49-F238E27FC236}">
                <a16:creationId xmlns:a16="http://schemas.microsoft.com/office/drawing/2014/main" id="{7105B17B-440E-4C2E-B30A-395B62273123}"/>
              </a:ext>
            </a:extLst>
          </p:cNvPr>
          <p:cNvCxnSpPr>
            <a:cxnSpLocks/>
          </p:cNvCxnSpPr>
          <p:nvPr/>
        </p:nvCxnSpPr>
        <p:spPr>
          <a:xfrm flipV="1">
            <a:off x="2222121" y="4515966"/>
            <a:ext cx="413279" cy="37905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8A093901-DAED-4D2D-ADDA-400E6DA0DDE7}"/>
              </a:ext>
            </a:extLst>
          </p:cNvPr>
          <p:cNvCxnSpPr>
            <a:cxnSpLocks/>
          </p:cNvCxnSpPr>
          <p:nvPr/>
        </p:nvCxnSpPr>
        <p:spPr>
          <a:xfrm flipH="1">
            <a:off x="4654483" y="1382175"/>
            <a:ext cx="316907" cy="25347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A8980794-5997-428F-B051-8A0395BC55F9}"/>
              </a:ext>
            </a:extLst>
          </p:cNvPr>
          <p:cNvCxnSpPr>
            <a:cxnSpLocks/>
          </p:cNvCxnSpPr>
          <p:nvPr/>
        </p:nvCxnSpPr>
        <p:spPr>
          <a:xfrm>
            <a:off x="2635400" y="1354808"/>
            <a:ext cx="543498" cy="20883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47EAFF91-407C-4266-9474-A370AF7EB179}"/>
              </a:ext>
            </a:extLst>
          </p:cNvPr>
          <p:cNvCxnSpPr>
            <a:cxnSpLocks/>
          </p:cNvCxnSpPr>
          <p:nvPr/>
        </p:nvCxnSpPr>
        <p:spPr>
          <a:xfrm flipH="1" flipV="1">
            <a:off x="3851920" y="4515966"/>
            <a:ext cx="576064" cy="3793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AE482C5-9CE8-4E85-B964-56F605DB4DD7}"/>
              </a:ext>
            </a:extLst>
          </p:cNvPr>
          <p:cNvSpPr txBox="1"/>
          <p:nvPr/>
        </p:nvSpPr>
        <p:spPr>
          <a:xfrm>
            <a:off x="1084040" y="4738163"/>
            <a:ext cx="146401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端口模块</a:t>
            </a:r>
          </a:p>
        </p:txBody>
      </p:sp>
      <p:sp>
        <p:nvSpPr>
          <p:cNvPr id="8" name="文本框 7">
            <a:extLst>
              <a:ext uri="{FF2B5EF4-FFF2-40B4-BE49-F238E27FC236}">
                <a16:creationId xmlns:a16="http://schemas.microsoft.com/office/drawing/2014/main" id="{746208E5-C13E-4713-8D6A-9388EDEC9DCA}"/>
              </a:ext>
            </a:extLst>
          </p:cNvPr>
          <p:cNvSpPr txBox="1"/>
          <p:nvPr/>
        </p:nvSpPr>
        <p:spPr>
          <a:xfrm>
            <a:off x="4427984" y="4725740"/>
            <a:ext cx="146401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插卡 </a:t>
            </a:r>
          </a:p>
        </p:txBody>
      </p:sp>
      <p:sp>
        <p:nvSpPr>
          <p:cNvPr id="9" name="文本框 8">
            <a:extLst>
              <a:ext uri="{FF2B5EF4-FFF2-40B4-BE49-F238E27FC236}">
                <a16:creationId xmlns:a16="http://schemas.microsoft.com/office/drawing/2014/main" id="{AA787EDC-3E9F-48BE-BE1E-01A045161238}"/>
              </a:ext>
            </a:extLst>
          </p:cNvPr>
          <p:cNvSpPr txBox="1"/>
          <p:nvPr/>
        </p:nvSpPr>
        <p:spPr>
          <a:xfrm>
            <a:off x="4677924" y="1077628"/>
            <a:ext cx="146401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电源</a:t>
            </a:r>
          </a:p>
        </p:txBody>
      </p:sp>
      <p:sp>
        <p:nvSpPr>
          <p:cNvPr id="10" name="文本框 9">
            <a:extLst>
              <a:ext uri="{FF2B5EF4-FFF2-40B4-BE49-F238E27FC236}">
                <a16:creationId xmlns:a16="http://schemas.microsoft.com/office/drawing/2014/main" id="{C8AB7D8C-F7D0-4CE5-B6D1-C2E5838E8DF6}"/>
              </a:ext>
            </a:extLst>
          </p:cNvPr>
          <p:cNvSpPr txBox="1"/>
          <p:nvPr/>
        </p:nvSpPr>
        <p:spPr>
          <a:xfrm>
            <a:off x="1987589" y="1077628"/>
            <a:ext cx="146401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风扇</a:t>
            </a:r>
          </a:p>
        </p:txBody>
      </p:sp>
      <p:sp>
        <p:nvSpPr>
          <p:cNvPr id="28" name="Rectangle 2">
            <a:extLst>
              <a:ext uri="{FF2B5EF4-FFF2-40B4-BE49-F238E27FC236}">
                <a16:creationId xmlns:a16="http://schemas.microsoft.com/office/drawing/2014/main" id="{C0B8B80A-FC9D-4E01-9A3A-38DEBE370A5C}"/>
              </a:ext>
            </a:extLst>
          </p:cNvPr>
          <p:cNvSpPr txBox="1">
            <a:spLocks noChangeArrowheads="1"/>
          </p:cNvSpPr>
          <p:nvPr/>
        </p:nvSpPr>
        <p:spPr>
          <a:xfrm>
            <a:off x="819445" y="195488"/>
            <a:ext cx="8229600" cy="461665"/>
          </a:xfrm>
          <a:prstGeom prst="rect">
            <a:avLst/>
          </a:prstGeom>
        </p:spPr>
        <p:txBody>
          <a:bodyPr/>
          <a:lstStyle>
            <a:lvl1pPr algn="l" defTabSz="914400" rtl="0" eaLnBrk="1" latinLnBrk="0" hangingPunct="1">
              <a:spcBef>
                <a:spcPct val="0"/>
              </a:spcBef>
              <a:buNone/>
              <a:defRPr lang="zh-CN" altLang="en-US" sz="2400" b="1" kern="1200" dirty="0" smtClean="0">
                <a:solidFill>
                  <a:schemeClr val="tx1"/>
                </a:solidFill>
                <a:latin typeface="微软雅黑" pitchFamily="34" charset="-122"/>
                <a:ea typeface="微软雅黑" pitchFamily="34" charset="-122"/>
                <a:cs typeface="+mj-cs"/>
              </a:defRPr>
            </a:lvl1pPr>
          </a:lstStyle>
          <a:p>
            <a:r>
              <a:rPr lang="zh-CN" altLang="en-US" dirty="0"/>
              <a:t>交换机硬件结构（内部结构）</a:t>
            </a:r>
          </a:p>
        </p:txBody>
      </p:sp>
    </p:spTree>
    <p:extLst>
      <p:ext uri="{BB962C8B-B14F-4D97-AF65-F5344CB8AC3E}">
        <p14:creationId xmlns:p14="http://schemas.microsoft.com/office/powerpoint/2010/main" val="3584455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28662" y="195488"/>
            <a:ext cx="7675786" cy="461665"/>
          </a:xfrm>
        </p:spPr>
        <p:txBody>
          <a:bodyPr/>
          <a:lstStyle/>
          <a:p>
            <a:r>
              <a:rPr lang="zh-CN" altLang="en-US" dirty="0"/>
              <a:t>附录：交换机工作原理</a:t>
            </a:r>
          </a:p>
        </p:txBody>
      </p:sp>
      <p:sp>
        <p:nvSpPr>
          <p:cNvPr id="52227" name="Rectangle 3"/>
          <p:cNvSpPr>
            <a:spLocks noChangeArrowheads="1"/>
          </p:cNvSpPr>
          <p:nvPr/>
        </p:nvSpPr>
        <p:spPr bwMode="auto">
          <a:xfrm>
            <a:off x="214282" y="1112431"/>
            <a:ext cx="6715172" cy="340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目标：不用手工配置，即插即用 </a:t>
            </a:r>
            <a:r>
              <a:rPr lang="zh-CN" altLang="zh-CN" dirty="0">
                <a:latin typeface="微软雅黑" panose="020B0503020204020204" pitchFamily="34" charset="-122"/>
                <a:ea typeface="微软雅黑" panose="020B0503020204020204" pitchFamily="34" charset="-122"/>
              </a:rPr>
              <a:t>(plug-and-play)</a:t>
            </a:r>
          </a:p>
          <a:p>
            <a:pPr marL="342900" indent="-342900">
              <a:spcBef>
                <a:spcPct val="20000"/>
              </a:spcBef>
              <a:buClr>
                <a:schemeClr val="accent1"/>
              </a:buClr>
              <a:buSzPct val="65000"/>
              <a:buFont typeface="Wingdings" pitchFamily="2" charset="2"/>
              <a:buChar char="n"/>
            </a:pPr>
            <a:endParaRPr lang="zh-CN" altLang="zh-CN" dirty="0">
              <a:latin typeface="微软雅黑" panose="020B0503020204020204" pitchFamily="34" charset="-122"/>
              <a:ea typeface="微软雅黑" panose="020B0503020204020204" pitchFamily="34" charset="-122"/>
            </a:endParaRPr>
          </a:p>
          <a:p>
            <a:pPr marL="342900" indent="-342900">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为此，目前的交换机一般都实现了如下三个算法：</a:t>
            </a:r>
          </a:p>
          <a:p>
            <a:pPr marL="684000" lvl="1" indent="-325438">
              <a:spcBef>
                <a:spcPct val="20000"/>
              </a:spcBef>
              <a:buClr>
                <a:schemeClr val="accent2"/>
              </a:buClr>
              <a:buSzPct val="60000"/>
              <a:buFont typeface="Wingdings" pitchFamily="2" charset="2"/>
              <a:buChar char="q"/>
            </a:pPr>
            <a:r>
              <a:rPr lang="zh-CN" dirty="0">
                <a:latin typeface="微软雅黑" panose="020B0503020204020204" pitchFamily="34" charset="-122"/>
                <a:ea typeface="微软雅黑" panose="020B0503020204020204" pitchFamily="34" charset="-122"/>
              </a:rPr>
              <a:t>转发算法 </a:t>
            </a:r>
            <a:r>
              <a:rPr lang="zh-CN" altLang="zh-CN" dirty="0">
                <a:latin typeface="微软雅黑" panose="020B0503020204020204" pitchFamily="34" charset="-122"/>
                <a:ea typeface="微软雅黑" panose="020B0503020204020204" pitchFamily="34" charset="-122"/>
              </a:rPr>
              <a:t>(Forwarding Algorithm)</a:t>
            </a:r>
            <a:endParaRPr lang="en-US" altLang="zh-CN" dirty="0">
              <a:latin typeface="微软雅黑" panose="020B0503020204020204" pitchFamily="34" charset="-122"/>
              <a:ea typeface="微软雅黑" panose="020B0503020204020204" pitchFamily="34" charset="-122"/>
            </a:endParaRPr>
          </a:p>
          <a:p>
            <a:pPr marL="684000" lvl="1" indent="-325438">
              <a:spcBef>
                <a:spcPct val="20000"/>
              </a:spcBef>
              <a:buClr>
                <a:schemeClr val="accent2"/>
              </a:buClr>
              <a:buSzPct val="60000"/>
              <a:buFont typeface="Wingdings" pitchFamily="2" charset="2"/>
              <a:buChar char="q"/>
            </a:pPr>
            <a:r>
              <a:rPr lang="zh-CN" dirty="0">
                <a:latin typeface="微软雅黑" panose="020B0503020204020204" pitchFamily="34" charset="-122"/>
                <a:ea typeface="微软雅黑" panose="020B0503020204020204" pitchFamily="34" charset="-122"/>
              </a:rPr>
              <a:t>反向学习算法 </a:t>
            </a:r>
            <a:r>
              <a:rPr lang="zh-CN" altLang="zh-CN" dirty="0">
                <a:latin typeface="微软雅黑" panose="020B0503020204020204" pitchFamily="34" charset="-122"/>
                <a:ea typeface="微软雅黑" panose="020B0503020204020204" pitchFamily="34" charset="-122"/>
              </a:rPr>
              <a:t>(Backward Learning Algorithm)</a:t>
            </a:r>
            <a:endParaRPr lang="en-US" altLang="zh-CN" dirty="0">
              <a:latin typeface="微软雅黑" panose="020B0503020204020204" pitchFamily="34" charset="-122"/>
              <a:ea typeface="微软雅黑" panose="020B0503020204020204" pitchFamily="34" charset="-122"/>
            </a:endParaRPr>
          </a:p>
          <a:p>
            <a:pPr marL="684000" lvl="1" indent="-325438">
              <a:spcBef>
                <a:spcPct val="20000"/>
              </a:spcBef>
              <a:buClr>
                <a:schemeClr val="accent2"/>
              </a:buClr>
              <a:buSzPct val="60000"/>
              <a:buFont typeface="Wingdings" pitchFamily="2" charset="2"/>
              <a:buChar char="q"/>
            </a:pPr>
            <a:r>
              <a:rPr lang="zh-CN" dirty="0">
                <a:latin typeface="微软雅黑" panose="020B0503020204020204" pitchFamily="34" charset="-122"/>
                <a:ea typeface="微软雅黑" panose="020B0503020204020204" pitchFamily="34" charset="-122"/>
              </a:rPr>
              <a:t>生成树算法 </a:t>
            </a:r>
            <a:r>
              <a:rPr lang="zh-CN" altLang="zh-CN" dirty="0">
                <a:latin typeface="微软雅黑" panose="020B0503020204020204" pitchFamily="34" charset="-122"/>
                <a:ea typeface="微软雅黑" panose="020B0503020204020204" pitchFamily="34" charset="-122"/>
              </a:rPr>
              <a:t>(Spanning Tree Algorithm)</a:t>
            </a:r>
          </a:p>
          <a:p>
            <a:pPr marL="342900" indent="-342900">
              <a:spcBef>
                <a:spcPct val="20000"/>
              </a:spcBef>
              <a:buClr>
                <a:schemeClr val="accent1"/>
              </a:buClr>
              <a:buSzPct val="65000"/>
              <a:buFont typeface="Wingdings" pitchFamily="2" charset="2"/>
              <a:buChar char="n"/>
            </a:pPr>
            <a:endParaRPr lang="zh-CN" altLang="zh-CN" dirty="0"/>
          </a:p>
        </p:txBody>
      </p:sp>
    </p:spTree>
    <p:extLst>
      <p:ext uri="{BB962C8B-B14F-4D97-AF65-F5344CB8AC3E}">
        <p14:creationId xmlns:p14="http://schemas.microsoft.com/office/powerpoint/2010/main" val="24562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928662" y="195488"/>
            <a:ext cx="7675786" cy="461665"/>
          </a:xfrm>
        </p:spPr>
        <p:txBody>
          <a:bodyPr/>
          <a:lstStyle/>
          <a:p>
            <a:r>
              <a:rPr lang="zh-CN" altLang="en-US" dirty="0"/>
              <a:t>转发算法 </a:t>
            </a:r>
            <a:r>
              <a:rPr lang="en-US" dirty="0"/>
              <a:t>(Forwarding Algorithm)</a:t>
            </a:r>
          </a:p>
        </p:txBody>
      </p:sp>
      <p:sp>
        <p:nvSpPr>
          <p:cNvPr id="53251" name="Rectangle 3"/>
          <p:cNvSpPr>
            <a:spLocks noChangeArrowheads="1"/>
          </p:cNvSpPr>
          <p:nvPr/>
        </p:nvSpPr>
        <p:spPr bwMode="auto">
          <a:xfrm>
            <a:off x="214283" y="1071552"/>
            <a:ext cx="6643733" cy="355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2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每个交换机都维护一个</a:t>
            </a:r>
            <a:r>
              <a:rPr lang="zh-CN" altLang="zh-CN" dirty="0">
                <a:latin typeface="微软雅黑" panose="020B0503020204020204" pitchFamily="34" charset="-122"/>
                <a:ea typeface="微软雅黑" panose="020B0503020204020204" pitchFamily="34" charset="-122"/>
              </a:rPr>
              <a:t>MAC</a:t>
            </a:r>
            <a:r>
              <a:rPr lang="zh-CN" dirty="0">
                <a:latin typeface="微软雅黑" panose="020B0503020204020204" pitchFamily="34" charset="-122"/>
                <a:ea typeface="微软雅黑" panose="020B0503020204020204" pitchFamily="34" charset="-122"/>
              </a:rPr>
              <a:t>地址表 ，</a:t>
            </a:r>
            <a:r>
              <a:rPr lang="zh-CN" altLang="zh-CN" dirty="0">
                <a:latin typeface="微软雅黑" panose="020B0503020204020204" pitchFamily="34" charset="-122"/>
                <a:ea typeface="微软雅黑" panose="020B0503020204020204" pitchFamily="34" charset="-122"/>
              </a:rPr>
              <a:t>MAC</a:t>
            </a:r>
            <a:r>
              <a:rPr lang="zh-CN" dirty="0">
                <a:latin typeface="微软雅黑" panose="020B0503020204020204" pitchFamily="34" charset="-122"/>
                <a:ea typeface="微软雅黑" panose="020B0503020204020204" pitchFamily="34" charset="-122"/>
              </a:rPr>
              <a:t>地址表中的每一个表项形式如下：</a:t>
            </a:r>
          </a:p>
          <a:p>
            <a:pPr marL="342900" indent="-342900">
              <a:lnSpc>
                <a:spcPct val="120000"/>
              </a:lnSpc>
              <a:spcBef>
                <a:spcPct val="20000"/>
              </a:spcBef>
              <a:buClr>
                <a:schemeClr val="accent1"/>
              </a:buClr>
              <a:buSzPct val="65000"/>
              <a:buFont typeface="Wingdings" pitchFamily="2" charset="2"/>
              <a:buNone/>
            </a:pPr>
            <a:r>
              <a:rPr lang="zh-CN" dirty="0">
                <a:latin typeface="微软雅黑" panose="020B0503020204020204" pitchFamily="34" charset="-122"/>
                <a:ea typeface="微软雅黑" panose="020B0503020204020204" pitchFamily="34" charset="-122"/>
              </a:rPr>
              <a:t>     </a:t>
            </a:r>
            <a:r>
              <a:rPr lang="zh-CN" altLang="zh-CN" dirty="0">
                <a:solidFill>
                  <a:srgbClr val="FF0000"/>
                </a:solidFill>
                <a:latin typeface="微软雅黑" panose="020B0503020204020204" pitchFamily="34" charset="-122"/>
                <a:ea typeface="微软雅黑" panose="020B0503020204020204" pitchFamily="34" charset="-122"/>
              </a:rPr>
              <a:t>&lt; MAC Address, Port, Age &gt;</a:t>
            </a:r>
          </a:p>
          <a:p>
            <a:pPr marL="684000" lvl="1" indent="-325438">
              <a:lnSpc>
                <a:spcPct val="120000"/>
              </a:lnSpc>
              <a:spcBef>
                <a:spcPct val="20000"/>
              </a:spcBef>
              <a:buClr>
                <a:schemeClr val="accent2"/>
              </a:buClr>
              <a:buSzPct val="60000"/>
              <a:buFont typeface="Wingdings" pitchFamily="2" charset="2"/>
              <a:buChar char="q"/>
            </a:pPr>
            <a:r>
              <a:rPr lang="zh-CN" altLang="zh-CN" dirty="0">
                <a:latin typeface="微软雅黑" panose="020B0503020204020204" pitchFamily="34" charset="-122"/>
                <a:ea typeface="微软雅黑" panose="020B0503020204020204" pitchFamily="34" charset="-122"/>
              </a:rPr>
              <a:t>MAC Address: </a:t>
            </a:r>
            <a:r>
              <a:rPr lang="zh-CN" dirty="0">
                <a:latin typeface="微软雅黑" panose="020B0503020204020204" pitchFamily="34" charset="-122"/>
                <a:ea typeface="微软雅黑" panose="020B0503020204020204" pitchFamily="34" charset="-122"/>
              </a:rPr>
              <a:t>某个主机的</a:t>
            </a:r>
            <a:r>
              <a:rPr lang="zh-CN" altLang="zh-CN" dirty="0">
                <a:latin typeface="微软雅黑" panose="020B0503020204020204" pitchFamily="34" charset="-122"/>
                <a:ea typeface="微软雅黑" panose="020B0503020204020204" pitchFamily="34" charset="-122"/>
              </a:rPr>
              <a:t>MAC</a:t>
            </a:r>
            <a:r>
              <a:rPr lang="zh-CN" dirty="0">
                <a:latin typeface="微软雅黑" panose="020B0503020204020204" pitchFamily="34" charset="-122"/>
                <a:ea typeface="微软雅黑" panose="020B0503020204020204" pitchFamily="34" charset="-122"/>
              </a:rPr>
              <a:t>地址</a:t>
            </a:r>
            <a:endParaRPr lang="en-US" altLang="zh-CN" dirty="0">
              <a:latin typeface="微软雅黑" panose="020B0503020204020204" pitchFamily="34" charset="-122"/>
              <a:ea typeface="微软雅黑" panose="020B0503020204020204" pitchFamily="34" charset="-122"/>
            </a:endParaRPr>
          </a:p>
          <a:p>
            <a:pPr marL="684000" lvl="1" indent="-325438">
              <a:lnSpc>
                <a:spcPct val="120000"/>
              </a:lnSpc>
              <a:spcBef>
                <a:spcPct val="20000"/>
              </a:spcBef>
              <a:buClr>
                <a:schemeClr val="accent2"/>
              </a:buClr>
              <a:buSzPct val="60000"/>
              <a:buFont typeface="Wingdings" pitchFamily="2" charset="2"/>
              <a:buChar char="q"/>
            </a:pPr>
            <a:r>
              <a:rPr lang="zh-CN" altLang="zh-CN" dirty="0">
                <a:latin typeface="微软雅黑" panose="020B0503020204020204" pitchFamily="34" charset="-122"/>
                <a:ea typeface="微软雅黑" panose="020B0503020204020204" pitchFamily="34" charset="-122"/>
              </a:rPr>
              <a:t>Port: </a:t>
            </a:r>
            <a:r>
              <a:rPr lang="zh-CN" dirty="0">
                <a:latin typeface="微软雅黑" panose="020B0503020204020204" pitchFamily="34" charset="-122"/>
                <a:ea typeface="微软雅黑" panose="020B0503020204020204" pitchFamily="34" charset="-122"/>
              </a:rPr>
              <a:t>交换机上的一个端口号</a:t>
            </a:r>
            <a:endParaRPr lang="en-US" altLang="zh-CN" dirty="0">
              <a:latin typeface="微软雅黑" panose="020B0503020204020204" pitchFamily="34" charset="-122"/>
              <a:ea typeface="微软雅黑" panose="020B0503020204020204" pitchFamily="34" charset="-122"/>
            </a:endParaRPr>
          </a:p>
          <a:p>
            <a:pPr marL="684000" lvl="1" indent="-325438">
              <a:lnSpc>
                <a:spcPct val="120000"/>
              </a:lnSpc>
              <a:spcBef>
                <a:spcPct val="20000"/>
              </a:spcBef>
              <a:buClr>
                <a:schemeClr val="accent2"/>
              </a:buClr>
              <a:buSzPct val="60000"/>
              <a:buFont typeface="Wingdings" pitchFamily="2" charset="2"/>
              <a:buChar char="q"/>
            </a:pPr>
            <a:r>
              <a:rPr lang="zh-CN" altLang="zh-CN" dirty="0">
                <a:latin typeface="微软雅黑" panose="020B0503020204020204" pitchFamily="34" charset="-122"/>
                <a:ea typeface="微软雅黑" panose="020B0503020204020204" pitchFamily="34" charset="-122"/>
              </a:rPr>
              <a:t>Age: </a:t>
            </a:r>
            <a:r>
              <a:rPr lang="zh-CN" dirty="0">
                <a:latin typeface="微软雅黑" panose="020B0503020204020204" pitchFamily="34" charset="-122"/>
                <a:ea typeface="微软雅黑" panose="020B0503020204020204" pitchFamily="34" charset="-122"/>
              </a:rPr>
              <a:t>本表项上次被更新的时间</a:t>
            </a:r>
          </a:p>
          <a:p>
            <a:pPr marL="342900" indent="-342900">
              <a:lnSpc>
                <a:spcPct val="12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假设一个表项为</a:t>
            </a:r>
            <a:r>
              <a:rPr lang="zh-CN" altLang="zh-CN" dirty="0">
                <a:latin typeface="微软雅黑" panose="020B0503020204020204" pitchFamily="34" charset="-122"/>
                <a:ea typeface="微软雅黑" panose="020B0503020204020204" pitchFamily="34" charset="-122"/>
              </a:rPr>
              <a:t>: &lt; addr, number, t &gt;</a:t>
            </a:r>
            <a:r>
              <a:rPr lang="zh-CN" dirty="0">
                <a:latin typeface="微软雅黑" panose="020B0503020204020204" pitchFamily="34" charset="-122"/>
                <a:ea typeface="微软雅黑" panose="020B0503020204020204" pitchFamily="34" charset="-122"/>
              </a:rPr>
              <a:t>，则对该表项的解释是：</a:t>
            </a:r>
            <a:r>
              <a:rPr lang="zh-CN" altLang="zh-CN" dirty="0">
                <a:latin typeface="微软雅黑" panose="020B0503020204020204" pitchFamily="34" charset="-122"/>
                <a:ea typeface="微软雅黑" panose="020B0503020204020204" pitchFamily="34" charset="-122"/>
              </a:rPr>
              <a:t>MAC</a:t>
            </a:r>
            <a:r>
              <a:rPr lang="zh-CN" dirty="0">
                <a:latin typeface="微软雅黑" panose="020B0503020204020204" pitchFamily="34" charset="-122"/>
                <a:ea typeface="微软雅黑" panose="020B0503020204020204" pitchFamily="34" charset="-122"/>
              </a:rPr>
              <a:t>地址为”</a:t>
            </a:r>
            <a:r>
              <a:rPr lang="zh-CN" altLang="zh-CN" dirty="0">
                <a:latin typeface="微软雅黑" panose="020B0503020204020204" pitchFamily="34" charset="-122"/>
                <a:ea typeface="微软雅黑" panose="020B0503020204020204" pitchFamily="34" charset="-122"/>
              </a:rPr>
              <a:t>addr”</a:t>
            </a:r>
            <a:r>
              <a:rPr lang="zh-CN" dirty="0">
                <a:latin typeface="微软雅黑" panose="020B0503020204020204" pitchFamily="34" charset="-122"/>
                <a:ea typeface="微软雅黑" panose="020B0503020204020204" pitchFamily="34" charset="-122"/>
              </a:rPr>
              <a:t>的主机可由端口“</a:t>
            </a:r>
            <a:r>
              <a:rPr lang="zh-CN" altLang="zh-CN" dirty="0">
                <a:latin typeface="微软雅黑" panose="020B0503020204020204" pitchFamily="34" charset="-122"/>
                <a:ea typeface="微软雅黑" panose="020B0503020204020204" pitchFamily="34" charset="-122"/>
              </a:rPr>
              <a:t>number”</a:t>
            </a:r>
            <a:r>
              <a:rPr lang="zh-CN" dirty="0">
                <a:latin typeface="微软雅黑" panose="020B0503020204020204" pitchFamily="34" charset="-122"/>
                <a:ea typeface="微软雅黑" panose="020B0503020204020204" pitchFamily="34" charset="-122"/>
              </a:rPr>
              <a:t>到达，本表项在“</a:t>
            </a:r>
            <a:r>
              <a:rPr lang="zh-CN" altLang="zh-CN" dirty="0">
                <a:latin typeface="微软雅黑" panose="020B0503020204020204" pitchFamily="34" charset="-122"/>
                <a:ea typeface="微软雅黑" panose="020B0503020204020204" pitchFamily="34" charset="-122"/>
              </a:rPr>
              <a:t>t”</a:t>
            </a:r>
            <a:r>
              <a:rPr lang="zh-CN" dirty="0">
                <a:latin typeface="微软雅黑" panose="020B0503020204020204" pitchFamily="34" charset="-122"/>
                <a:ea typeface="微软雅黑" panose="020B0503020204020204" pitchFamily="34" charset="-122"/>
              </a:rPr>
              <a:t>时间被更新。</a:t>
            </a:r>
          </a:p>
        </p:txBody>
      </p:sp>
    </p:spTree>
    <p:extLst>
      <p:ext uri="{BB962C8B-B14F-4D97-AF65-F5344CB8AC3E}">
        <p14:creationId xmlns:p14="http://schemas.microsoft.com/office/powerpoint/2010/main" val="3406261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28662" y="195488"/>
            <a:ext cx="7675786" cy="461665"/>
          </a:xfrm>
        </p:spPr>
        <p:txBody>
          <a:bodyPr/>
          <a:lstStyle/>
          <a:p>
            <a:r>
              <a:rPr lang="zh-CN" altLang="en-US" dirty="0"/>
              <a:t>转发算法 </a:t>
            </a:r>
            <a:r>
              <a:rPr lang="en-US" dirty="0"/>
              <a:t>(</a:t>
            </a:r>
            <a:r>
              <a:rPr lang="zh-CN" altLang="en-US" dirty="0"/>
              <a:t>续</a:t>
            </a:r>
            <a:r>
              <a:rPr lang="en-US" dirty="0"/>
              <a:t>)</a:t>
            </a:r>
          </a:p>
        </p:txBody>
      </p:sp>
      <p:sp>
        <p:nvSpPr>
          <p:cNvPr id="54275" name="Rectangle 3"/>
          <p:cNvSpPr>
            <a:spLocks noChangeArrowheads="1"/>
          </p:cNvSpPr>
          <p:nvPr/>
        </p:nvSpPr>
        <p:spPr bwMode="auto">
          <a:xfrm>
            <a:off x="214283" y="844155"/>
            <a:ext cx="7786742" cy="3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网络配置如</a:t>
            </a:r>
            <a:r>
              <a:rPr lang="zh-CN" altLang="en-US" dirty="0">
                <a:latin typeface="微软雅黑" panose="020B0503020204020204" pitchFamily="34" charset="-122"/>
                <a:ea typeface="微软雅黑" panose="020B0503020204020204" pitchFamily="34" charset="-122"/>
              </a:rPr>
              <a:t>下</a:t>
            </a:r>
            <a:r>
              <a:rPr lang="zh-CN" dirty="0">
                <a:latin typeface="微软雅黑" panose="020B0503020204020204" pitchFamily="34" charset="-122"/>
                <a:ea typeface="微软雅黑" panose="020B0503020204020204" pitchFamily="34" charset="-122"/>
              </a:rPr>
              <a:t>图。假设一个帧到达 </a:t>
            </a:r>
            <a:r>
              <a:rPr lang="zh-CN" altLang="zh-CN" dirty="0">
                <a:latin typeface="微软雅黑" panose="020B0503020204020204" pitchFamily="34" charset="-122"/>
                <a:ea typeface="微软雅黑" panose="020B0503020204020204" pitchFamily="34" charset="-122"/>
              </a:rPr>
              <a:t>port  X</a:t>
            </a:r>
            <a:r>
              <a:rPr lang="zh-CN" dirty="0">
                <a:latin typeface="微软雅黑" panose="020B0503020204020204" pitchFamily="34" charset="-122"/>
                <a:ea typeface="微软雅黑" panose="020B0503020204020204" pitchFamily="34" charset="-122"/>
              </a:rPr>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76" y="1304942"/>
            <a:ext cx="619125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9968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928662" y="195486"/>
            <a:ext cx="6955707" cy="461665"/>
          </a:xfrm>
        </p:spPr>
        <p:txBody>
          <a:bodyPr/>
          <a:lstStyle/>
          <a:p>
            <a:r>
              <a:rPr lang="zh-CN" altLang="en-US" dirty="0"/>
              <a:t>反向学习算法 </a:t>
            </a:r>
            <a:r>
              <a:rPr lang="en-US" altLang="zh-CN" dirty="0"/>
              <a:t>(Backward Learning Algorithm)</a:t>
            </a:r>
          </a:p>
        </p:txBody>
      </p:sp>
      <p:sp>
        <p:nvSpPr>
          <p:cNvPr id="55299" name="Rectangle 3"/>
          <p:cNvSpPr>
            <a:spLocks noChangeArrowheads="1"/>
          </p:cNvSpPr>
          <p:nvPr/>
        </p:nvSpPr>
        <p:spPr bwMode="auto">
          <a:xfrm>
            <a:off x="214282" y="1071552"/>
            <a:ext cx="7454062" cy="113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2600">
                <a:solidFill>
                  <a:schemeClr val="tx1"/>
                </a:solidFill>
                <a:latin typeface="Arial" pitchFamily="34" charset="0"/>
                <a:ea typeface="宋体" pitchFamily="2" charset="-122"/>
              </a:defRPr>
            </a:lvl1pPr>
            <a:lvl2pPr marL="669925" indent="-325438">
              <a:spcBef>
                <a:spcPct val="20000"/>
              </a:spcBef>
              <a:buClr>
                <a:schemeClr val="accent2"/>
              </a:buClr>
              <a:buSzPct val="60000"/>
              <a:buFont typeface="Wingdings" pitchFamily="2" charset="2"/>
              <a:buChar char="q"/>
              <a:defRPr sz="2200">
                <a:solidFill>
                  <a:schemeClr val="tx1"/>
                </a:solidFill>
                <a:latin typeface="Arial" pitchFamily="34" charset="0"/>
                <a:ea typeface="宋体" pitchFamily="2" charset="-122"/>
              </a:defRPr>
            </a:lvl2pPr>
            <a:lvl3pPr marL="1022350" indent="-350838">
              <a:spcBef>
                <a:spcPct val="20000"/>
              </a:spcBef>
              <a:buClr>
                <a:schemeClr val="accent1"/>
              </a:buClr>
              <a:buSzPct val="65000"/>
              <a:buFont typeface="Wingdings" pitchFamily="2" charset="2"/>
              <a:buChar char="n"/>
              <a:defRPr sz="2000">
                <a:solidFill>
                  <a:schemeClr val="tx1"/>
                </a:solidFill>
                <a:latin typeface="Arial" pitchFamily="34" charset="0"/>
                <a:ea typeface="宋体" pitchFamily="2" charset="-122"/>
              </a:defRPr>
            </a:lvl3pPr>
            <a:lvl4pPr marL="1339850" indent="-315913">
              <a:spcBef>
                <a:spcPct val="20000"/>
              </a:spcBef>
              <a:buClr>
                <a:schemeClr val="accent2"/>
              </a:buClr>
              <a:buSzPct val="70000"/>
              <a:buFont typeface="Wingdings" pitchFamily="2" charset="2"/>
              <a:buChar char="q"/>
              <a:defRPr>
                <a:solidFill>
                  <a:schemeClr val="tx1"/>
                </a:solidFill>
                <a:latin typeface="Arial" pitchFamily="34" charset="0"/>
                <a:ea typeface="宋体" pitchFamily="2" charset="-122"/>
              </a:defRPr>
            </a:lvl4pPr>
            <a:lvl5pPr marL="1681163" indent="-339725">
              <a:spcBef>
                <a:spcPct val="20000"/>
              </a:spcBef>
              <a:buClr>
                <a:schemeClr val="accent1"/>
              </a:buClr>
              <a:buSzPct val="75000"/>
              <a:buFont typeface="Wingdings" pitchFamily="2" charset="2"/>
              <a:buChar char="§"/>
              <a:defRPr>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9pPr>
          </a:lstStyle>
          <a:p>
            <a:pPr fontAlgn="base">
              <a:spcAft>
                <a:spcPct val="0"/>
              </a:spcAft>
              <a:buClr>
                <a:srgbClr val="4F81BD"/>
              </a:buClr>
            </a:pPr>
            <a:r>
              <a:rPr lang="zh-CN" altLang="zh-CN" sz="1800" dirty="0">
                <a:solidFill>
                  <a:prstClr val="black"/>
                </a:solidFill>
                <a:latin typeface="微软雅黑" panose="020B0503020204020204" pitchFamily="34" charset="-122"/>
                <a:ea typeface="微软雅黑" panose="020B0503020204020204" pitchFamily="34" charset="-122"/>
              </a:rPr>
              <a:t>基本思想：当一个帧到达交换机上端口 X 的时候，交换机就知道具有帧中源地址的主机可以由端口 X 到达，从而建立起MAC地址表。</a:t>
            </a:r>
          </a:p>
        </p:txBody>
      </p:sp>
      <p:sp>
        <p:nvSpPr>
          <p:cNvPr id="55300" name="Rectangle 4"/>
          <p:cNvSpPr>
            <a:spLocks noChangeArrowheads="1"/>
          </p:cNvSpPr>
          <p:nvPr/>
        </p:nvSpPr>
        <p:spPr bwMode="auto">
          <a:xfrm>
            <a:off x="2767347" y="3588068"/>
            <a:ext cx="1791964" cy="369332"/>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endParaRPr lang="zh-CN" altLang="en-US">
              <a:solidFill>
                <a:prstClr val="black"/>
              </a:solidFill>
              <a:latin typeface="Arial" pitchFamily="34" charset="0"/>
            </a:endParaRPr>
          </a:p>
        </p:txBody>
      </p:sp>
      <p:cxnSp>
        <p:nvCxnSpPr>
          <p:cNvPr id="55301" name="AutoShape 5"/>
          <p:cNvCxnSpPr>
            <a:cxnSpLocks noChangeShapeType="1"/>
          </p:cNvCxnSpPr>
          <p:nvPr/>
        </p:nvCxnSpPr>
        <p:spPr bwMode="auto">
          <a:xfrm>
            <a:off x="557547" y="3629859"/>
            <a:ext cx="2209800" cy="0"/>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02" name="AutoShape 6"/>
          <p:cNvCxnSpPr>
            <a:cxnSpLocks noChangeShapeType="1"/>
          </p:cNvCxnSpPr>
          <p:nvPr/>
        </p:nvCxnSpPr>
        <p:spPr bwMode="auto">
          <a:xfrm>
            <a:off x="557547" y="3058359"/>
            <a:ext cx="2209800" cy="0"/>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03" name="Text Box 7"/>
          <p:cNvSpPr txBox="1">
            <a:spLocks noChangeArrowheads="1"/>
          </p:cNvSpPr>
          <p:nvPr/>
        </p:nvSpPr>
        <p:spPr bwMode="auto">
          <a:xfrm>
            <a:off x="1933564" y="2714626"/>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ts val="1000"/>
              </a:spcAft>
            </a:pPr>
            <a:r>
              <a:rPr lang="zh-CN" altLang="zh-CN" dirty="0">
                <a:solidFill>
                  <a:prstClr val="black"/>
                </a:solidFill>
                <a:latin typeface="Arial" pitchFamily="34" charset="0"/>
              </a:rPr>
              <a:t>Port 1</a:t>
            </a:r>
          </a:p>
        </p:txBody>
      </p:sp>
      <p:sp>
        <p:nvSpPr>
          <p:cNvPr id="55304" name="Text Box 8"/>
          <p:cNvSpPr txBox="1">
            <a:spLocks noChangeArrowheads="1"/>
          </p:cNvSpPr>
          <p:nvPr/>
        </p:nvSpPr>
        <p:spPr bwMode="auto">
          <a:xfrm>
            <a:off x="1933564" y="3270649"/>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ts val="1000"/>
              </a:spcAft>
            </a:pPr>
            <a:r>
              <a:rPr lang="zh-CN" altLang="zh-CN">
                <a:solidFill>
                  <a:prstClr val="black"/>
                </a:solidFill>
                <a:latin typeface="Arial" pitchFamily="34" charset="0"/>
              </a:rPr>
              <a:t>Port 2</a:t>
            </a:r>
          </a:p>
        </p:txBody>
      </p:sp>
      <p:cxnSp>
        <p:nvCxnSpPr>
          <p:cNvPr id="55305" name="AutoShape 9"/>
          <p:cNvCxnSpPr>
            <a:cxnSpLocks noChangeShapeType="1"/>
          </p:cNvCxnSpPr>
          <p:nvPr/>
        </p:nvCxnSpPr>
        <p:spPr bwMode="auto">
          <a:xfrm>
            <a:off x="557547" y="4144209"/>
            <a:ext cx="2209800" cy="0"/>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06" name="Text Box 10"/>
          <p:cNvSpPr txBox="1">
            <a:spLocks noChangeArrowheads="1"/>
          </p:cNvSpPr>
          <p:nvPr/>
        </p:nvSpPr>
        <p:spPr bwMode="auto">
          <a:xfrm>
            <a:off x="1933564" y="3827861"/>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ts val="1000"/>
              </a:spcAft>
            </a:pPr>
            <a:r>
              <a:rPr lang="zh-CN" altLang="zh-CN" dirty="0">
                <a:solidFill>
                  <a:prstClr val="black"/>
                </a:solidFill>
                <a:latin typeface="Arial" pitchFamily="34" charset="0"/>
              </a:rPr>
              <a:t>Port 3</a:t>
            </a:r>
          </a:p>
        </p:txBody>
      </p:sp>
      <p:cxnSp>
        <p:nvCxnSpPr>
          <p:cNvPr id="55307" name="AutoShape 11"/>
          <p:cNvCxnSpPr>
            <a:cxnSpLocks noChangeShapeType="1"/>
          </p:cNvCxnSpPr>
          <p:nvPr/>
        </p:nvCxnSpPr>
        <p:spPr bwMode="auto">
          <a:xfrm>
            <a:off x="4559311" y="3629859"/>
            <a:ext cx="2209800" cy="0"/>
          </a:xfrm>
          <a:prstGeom prst="straightConnector1">
            <a:avLst/>
          </a:prstGeom>
          <a:noFill/>
          <a:ln w="3810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08" name="AutoShape 12"/>
          <p:cNvCxnSpPr>
            <a:cxnSpLocks noChangeShapeType="1"/>
          </p:cNvCxnSpPr>
          <p:nvPr/>
        </p:nvCxnSpPr>
        <p:spPr bwMode="auto">
          <a:xfrm>
            <a:off x="4559311" y="3058359"/>
            <a:ext cx="2209800" cy="0"/>
          </a:xfrm>
          <a:prstGeom prst="straightConnector1">
            <a:avLst/>
          </a:prstGeom>
          <a:noFill/>
          <a:ln w="3810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09" name="Text Box 13"/>
          <p:cNvSpPr txBox="1">
            <a:spLocks noChangeArrowheads="1"/>
          </p:cNvSpPr>
          <p:nvPr/>
        </p:nvSpPr>
        <p:spPr bwMode="auto">
          <a:xfrm>
            <a:off x="4773625" y="2714626"/>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ts val="1000"/>
              </a:spcAft>
            </a:pPr>
            <a:r>
              <a:rPr lang="zh-CN" altLang="zh-CN" dirty="0">
                <a:solidFill>
                  <a:prstClr val="black"/>
                </a:solidFill>
                <a:latin typeface="Arial" pitchFamily="34" charset="0"/>
              </a:rPr>
              <a:t>Port 4</a:t>
            </a:r>
          </a:p>
        </p:txBody>
      </p:sp>
      <p:sp>
        <p:nvSpPr>
          <p:cNvPr id="55310" name="Text Box 14"/>
          <p:cNvSpPr txBox="1">
            <a:spLocks noChangeArrowheads="1"/>
          </p:cNvSpPr>
          <p:nvPr/>
        </p:nvSpPr>
        <p:spPr bwMode="auto">
          <a:xfrm>
            <a:off x="4779663" y="3270649"/>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ts val="1000"/>
              </a:spcAft>
            </a:pPr>
            <a:r>
              <a:rPr lang="zh-CN" altLang="zh-CN">
                <a:solidFill>
                  <a:prstClr val="black"/>
                </a:solidFill>
                <a:latin typeface="Arial" pitchFamily="34" charset="0"/>
              </a:rPr>
              <a:t>Port 5</a:t>
            </a:r>
          </a:p>
        </p:txBody>
      </p:sp>
      <p:cxnSp>
        <p:nvCxnSpPr>
          <p:cNvPr id="55311" name="AutoShape 15"/>
          <p:cNvCxnSpPr>
            <a:cxnSpLocks noChangeShapeType="1"/>
          </p:cNvCxnSpPr>
          <p:nvPr/>
        </p:nvCxnSpPr>
        <p:spPr bwMode="auto">
          <a:xfrm>
            <a:off x="4559311" y="4144209"/>
            <a:ext cx="2209800" cy="0"/>
          </a:xfrm>
          <a:prstGeom prst="straightConnector1">
            <a:avLst/>
          </a:prstGeom>
          <a:noFill/>
          <a:ln w="3810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12" name="Text Box 16"/>
          <p:cNvSpPr txBox="1">
            <a:spLocks noChangeArrowheads="1"/>
          </p:cNvSpPr>
          <p:nvPr/>
        </p:nvSpPr>
        <p:spPr bwMode="auto">
          <a:xfrm>
            <a:off x="4779663" y="3827861"/>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ts val="1000"/>
              </a:spcAft>
            </a:pPr>
            <a:r>
              <a:rPr lang="zh-CN" altLang="zh-CN">
                <a:solidFill>
                  <a:prstClr val="black"/>
                </a:solidFill>
                <a:latin typeface="Arial" pitchFamily="34" charset="0"/>
              </a:rPr>
              <a:t>Port 6</a:t>
            </a:r>
          </a:p>
        </p:txBody>
      </p:sp>
      <p:grpSp>
        <p:nvGrpSpPr>
          <p:cNvPr id="55313" name="Group 17"/>
          <p:cNvGrpSpPr>
            <a:grpSpLocks/>
          </p:cNvGrpSpPr>
          <p:nvPr/>
        </p:nvGrpSpPr>
        <p:grpSpPr bwMode="auto">
          <a:xfrm>
            <a:off x="282550" y="2739271"/>
            <a:ext cx="6932613" cy="1301354"/>
            <a:chOff x="948" y="-20"/>
            <a:chExt cx="4367" cy="1093"/>
          </a:xfrm>
        </p:grpSpPr>
        <p:grpSp>
          <p:nvGrpSpPr>
            <p:cNvPr id="55314" name="Group 18"/>
            <p:cNvGrpSpPr>
              <a:grpSpLocks/>
            </p:cNvGrpSpPr>
            <p:nvPr/>
          </p:nvGrpSpPr>
          <p:grpSpPr bwMode="auto">
            <a:xfrm>
              <a:off x="4272" y="-20"/>
              <a:ext cx="1043" cy="181"/>
              <a:chOff x="0" y="-20"/>
              <a:chExt cx="1043" cy="181"/>
            </a:xfrm>
          </p:grpSpPr>
          <p:sp>
            <p:nvSpPr>
              <p:cNvPr id="55315" name="Rectangle 19"/>
              <p:cNvSpPr>
                <a:spLocks noChangeArrowheads="1"/>
              </p:cNvSpPr>
              <p:nvPr/>
            </p:nvSpPr>
            <p:spPr bwMode="auto">
              <a:xfrm>
                <a:off x="0" y="-20"/>
                <a:ext cx="816" cy="181"/>
              </a:xfrm>
              <a:prstGeom prst="rect">
                <a:avLst/>
              </a:prstGeom>
              <a:solidFill>
                <a:srgbClr val="00FFCC"/>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a:solidFill>
                      <a:prstClr val="black"/>
                    </a:solidFill>
                    <a:latin typeface="Arial" pitchFamily="34" charset="0"/>
                  </a:rPr>
                  <a:t>Src=x, Dest=y</a:t>
                </a:r>
                <a:endParaRPr lang="zh-CN" altLang="zh-CN">
                  <a:solidFill>
                    <a:prstClr val="black"/>
                  </a:solidFill>
                  <a:latin typeface="Arial" pitchFamily="34" charset="0"/>
                </a:endParaRPr>
              </a:p>
            </p:txBody>
          </p:sp>
          <p:sp>
            <p:nvSpPr>
              <p:cNvPr id="55316" name="Line 20"/>
              <p:cNvSpPr>
                <a:spLocks noChangeShapeType="1"/>
              </p:cNvSpPr>
              <p:nvPr/>
            </p:nvSpPr>
            <p:spPr bwMode="auto">
              <a:xfrm>
                <a:off x="816" y="56"/>
                <a:ext cx="227" cy="0"/>
              </a:xfrm>
              <a:prstGeom prst="line">
                <a:avLst/>
              </a:prstGeom>
              <a:noFill/>
              <a:ln w="38100" cmpd="sng">
                <a:solidFill>
                  <a:srgbClr val="00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grpSp>
          <p:nvGrpSpPr>
            <p:cNvPr id="55317" name="Group 21"/>
            <p:cNvGrpSpPr>
              <a:grpSpLocks/>
            </p:cNvGrpSpPr>
            <p:nvPr/>
          </p:nvGrpSpPr>
          <p:grpSpPr bwMode="auto">
            <a:xfrm>
              <a:off x="948" y="-20"/>
              <a:ext cx="1037" cy="181"/>
              <a:chOff x="948" y="-20"/>
              <a:chExt cx="1037" cy="181"/>
            </a:xfrm>
          </p:grpSpPr>
          <p:sp>
            <p:nvSpPr>
              <p:cNvPr id="55318" name="Rectangle 22"/>
              <p:cNvSpPr>
                <a:spLocks noChangeArrowheads="1"/>
              </p:cNvSpPr>
              <p:nvPr/>
            </p:nvSpPr>
            <p:spPr bwMode="auto">
              <a:xfrm>
                <a:off x="1169" y="-20"/>
                <a:ext cx="816" cy="181"/>
              </a:xfrm>
              <a:prstGeom prst="rect">
                <a:avLst/>
              </a:prstGeom>
              <a:solidFill>
                <a:srgbClr val="00FFCC"/>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dirty="0">
                    <a:solidFill>
                      <a:prstClr val="black"/>
                    </a:solidFill>
                    <a:latin typeface="Arial" pitchFamily="34" charset="0"/>
                  </a:rPr>
                  <a:t>Src=x, Dest=y</a:t>
                </a:r>
                <a:endParaRPr lang="zh-CN" altLang="zh-CN" dirty="0">
                  <a:solidFill>
                    <a:prstClr val="black"/>
                  </a:solidFill>
                  <a:latin typeface="Arial" pitchFamily="34" charset="0"/>
                </a:endParaRPr>
              </a:p>
            </p:txBody>
          </p:sp>
          <p:sp>
            <p:nvSpPr>
              <p:cNvPr id="55319" name="Line 23"/>
              <p:cNvSpPr>
                <a:spLocks noChangeShapeType="1"/>
              </p:cNvSpPr>
              <p:nvPr/>
            </p:nvSpPr>
            <p:spPr bwMode="auto">
              <a:xfrm>
                <a:off x="948" y="56"/>
                <a:ext cx="227" cy="0"/>
              </a:xfrm>
              <a:prstGeom prst="line">
                <a:avLst/>
              </a:prstGeom>
              <a:noFill/>
              <a:ln w="38100" cmpd="sng">
                <a:solidFill>
                  <a:srgbClr val="00FF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grpSp>
          <p:nvGrpSpPr>
            <p:cNvPr id="55320" name="Group 24"/>
            <p:cNvGrpSpPr>
              <a:grpSpLocks/>
            </p:cNvGrpSpPr>
            <p:nvPr/>
          </p:nvGrpSpPr>
          <p:grpSpPr bwMode="auto">
            <a:xfrm>
              <a:off x="4272" y="460"/>
              <a:ext cx="1043" cy="181"/>
              <a:chOff x="0" y="-20"/>
              <a:chExt cx="1043" cy="181"/>
            </a:xfrm>
          </p:grpSpPr>
          <p:sp>
            <p:nvSpPr>
              <p:cNvPr id="55321" name="Rectangle 25"/>
              <p:cNvSpPr>
                <a:spLocks noChangeArrowheads="1"/>
              </p:cNvSpPr>
              <p:nvPr/>
            </p:nvSpPr>
            <p:spPr bwMode="auto">
              <a:xfrm>
                <a:off x="0" y="-20"/>
                <a:ext cx="816" cy="181"/>
              </a:xfrm>
              <a:prstGeom prst="rect">
                <a:avLst/>
              </a:prstGeom>
              <a:solidFill>
                <a:srgbClr val="00FFCC"/>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dirty="0">
                    <a:solidFill>
                      <a:prstClr val="black"/>
                    </a:solidFill>
                    <a:latin typeface="Arial" pitchFamily="34" charset="0"/>
                  </a:rPr>
                  <a:t>Src=x, Dest=y</a:t>
                </a:r>
                <a:endParaRPr lang="zh-CN" altLang="zh-CN" dirty="0">
                  <a:solidFill>
                    <a:prstClr val="black"/>
                  </a:solidFill>
                  <a:latin typeface="Arial" pitchFamily="34" charset="0"/>
                </a:endParaRPr>
              </a:p>
            </p:txBody>
          </p:sp>
          <p:sp>
            <p:nvSpPr>
              <p:cNvPr id="55322" name="Line 26"/>
              <p:cNvSpPr>
                <a:spLocks noChangeShapeType="1"/>
              </p:cNvSpPr>
              <p:nvPr/>
            </p:nvSpPr>
            <p:spPr bwMode="auto">
              <a:xfrm>
                <a:off x="816" y="56"/>
                <a:ext cx="227" cy="0"/>
              </a:xfrm>
              <a:prstGeom prst="line">
                <a:avLst/>
              </a:prstGeom>
              <a:noFill/>
              <a:ln w="38100" cmpd="sng">
                <a:solidFill>
                  <a:srgbClr val="00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grpSp>
          <p:nvGrpSpPr>
            <p:cNvPr id="55323" name="Group 27"/>
            <p:cNvGrpSpPr>
              <a:grpSpLocks/>
            </p:cNvGrpSpPr>
            <p:nvPr/>
          </p:nvGrpSpPr>
          <p:grpSpPr bwMode="auto">
            <a:xfrm>
              <a:off x="4272" y="892"/>
              <a:ext cx="1043" cy="181"/>
              <a:chOff x="0" y="-20"/>
              <a:chExt cx="1043" cy="181"/>
            </a:xfrm>
          </p:grpSpPr>
          <p:sp>
            <p:nvSpPr>
              <p:cNvPr id="55324" name="Rectangle 28"/>
              <p:cNvSpPr>
                <a:spLocks noChangeArrowheads="1"/>
              </p:cNvSpPr>
              <p:nvPr/>
            </p:nvSpPr>
            <p:spPr bwMode="auto">
              <a:xfrm>
                <a:off x="0" y="-20"/>
                <a:ext cx="816" cy="181"/>
              </a:xfrm>
              <a:prstGeom prst="rect">
                <a:avLst/>
              </a:prstGeom>
              <a:solidFill>
                <a:srgbClr val="00FFCC"/>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a:solidFill>
                      <a:prstClr val="black"/>
                    </a:solidFill>
                    <a:latin typeface="Arial" pitchFamily="34" charset="0"/>
                  </a:rPr>
                  <a:t>Src=x, Dest=y</a:t>
                </a:r>
                <a:endParaRPr lang="zh-CN" altLang="zh-CN">
                  <a:solidFill>
                    <a:prstClr val="black"/>
                  </a:solidFill>
                  <a:latin typeface="Arial" pitchFamily="34" charset="0"/>
                </a:endParaRPr>
              </a:p>
            </p:txBody>
          </p:sp>
          <p:sp>
            <p:nvSpPr>
              <p:cNvPr id="55325" name="Line 29"/>
              <p:cNvSpPr>
                <a:spLocks noChangeShapeType="1"/>
              </p:cNvSpPr>
              <p:nvPr/>
            </p:nvSpPr>
            <p:spPr bwMode="auto">
              <a:xfrm>
                <a:off x="816" y="56"/>
                <a:ext cx="227" cy="0"/>
              </a:xfrm>
              <a:prstGeom prst="line">
                <a:avLst/>
              </a:prstGeom>
              <a:noFill/>
              <a:ln w="38100" cmpd="sng">
                <a:solidFill>
                  <a:srgbClr val="00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grpSp>
          <p:nvGrpSpPr>
            <p:cNvPr id="55326" name="Group 30"/>
            <p:cNvGrpSpPr>
              <a:grpSpLocks/>
            </p:cNvGrpSpPr>
            <p:nvPr/>
          </p:nvGrpSpPr>
          <p:grpSpPr bwMode="auto">
            <a:xfrm>
              <a:off x="948" y="460"/>
              <a:ext cx="1037" cy="181"/>
              <a:chOff x="948" y="-20"/>
              <a:chExt cx="1037" cy="181"/>
            </a:xfrm>
          </p:grpSpPr>
          <p:sp>
            <p:nvSpPr>
              <p:cNvPr id="55327" name="Rectangle 31"/>
              <p:cNvSpPr>
                <a:spLocks noChangeArrowheads="1"/>
              </p:cNvSpPr>
              <p:nvPr/>
            </p:nvSpPr>
            <p:spPr bwMode="auto">
              <a:xfrm>
                <a:off x="1169" y="-20"/>
                <a:ext cx="816" cy="181"/>
              </a:xfrm>
              <a:prstGeom prst="rect">
                <a:avLst/>
              </a:prstGeom>
              <a:solidFill>
                <a:srgbClr val="00FFCC"/>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dirty="0">
                    <a:solidFill>
                      <a:prstClr val="black"/>
                    </a:solidFill>
                    <a:latin typeface="Arial" pitchFamily="34" charset="0"/>
                  </a:rPr>
                  <a:t>Src=x, Dest=y</a:t>
                </a:r>
                <a:endParaRPr lang="zh-CN" altLang="zh-CN" dirty="0">
                  <a:solidFill>
                    <a:prstClr val="black"/>
                  </a:solidFill>
                  <a:latin typeface="Arial" pitchFamily="34" charset="0"/>
                </a:endParaRPr>
              </a:p>
            </p:txBody>
          </p:sp>
          <p:sp>
            <p:nvSpPr>
              <p:cNvPr id="55328" name="Line 32"/>
              <p:cNvSpPr>
                <a:spLocks noChangeShapeType="1"/>
              </p:cNvSpPr>
              <p:nvPr/>
            </p:nvSpPr>
            <p:spPr bwMode="auto">
              <a:xfrm>
                <a:off x="948" y="56"/>
                <a:ext cx="227" cy="0"/>
              </a:xfrm>
              <a:prstGeom prst="line">
                <a:avLst/>
              </a:prstGeom>
              <a:noFill/>
              <a:ln w="38100" cmpd="sng">
                <a:solidFill>
                  <a:srgbClr val="00FF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grpSp>
      <p:grpSp>
        <p:nvGrpSpPr>
          <p:cNvPr id="55329" name="Group 33"/>
          <p:cNvGrpSpPr>
            <a:grpSpLocks/>
          </p:cNvGrpSpPr>
          <p:nvPr/>
        </p:nvGrpSpPr>
        <p:grpSpPr bwMode="auto">
          <a:xfrm>
            <a:off x="272688" y="3825121"/>
            <a:ext cx="1646238" cy="215504"/>
            <a:chOff x="307" y="-20"/>
            <a:chExt cx="1037" cy="181"/>
          </a:xfrm>
        </p:grpSpPr>
        <p:sp>
          <p:nvSpPr>
            <p:cNvPr id="55330" name="Rectangle 34"/>
            <p:cNvSpPr>
              <a:spLocks noChangeArrowheads="1"/>
            </p:cNvSpPr>
            <p:nvPr/>
          </p:nvSpPr>
          <p:spPr bwMode="auto">
            <a:xfrm>
              <a:off x="528" y="-20"/>
              <a:ext cx="816" cy="181"/>
            </a:xfrm>
            <a:prstGeom prst="rect">
              <a:avLst/>
            </a:prstGeom>
            <a:solidFill>
              <a:srgbClr val="00FFCC"/>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a:solidFill>
                    <a:prstClr val="black"/>
                  </a:solidFill>
                  <a:latin typeface="Arial" pitchFamily="34" charset="0"/>
                </a:rPr>
                <a:t>Src=x, Dest=y</a:t>
              </a:r>
              <a:endParaRPr lang="zh-CN" altLang="zh-CN">
                <a:solidFill>
                  <a:prstClr val="black"/>
                </a:solidFill>
                <a:latin typeface="Arial" pitchFamily="34" charset="0"/>
              </a:endParaRPr>
            </a:p>
          </p:txBody>
        </p:sp>
        <p:sp>
          <p:nvSpPr>
            <p:cNvPr id="55331" name="Line 35"/>
            <p:cNvSpPr>
              <a:spLocks noChangeShapeType="1"/>
            </p:cNvSpPr>
            <p:nvPr/>
          </p:nvSpPr>
          <p:spPr bwMode="auto">
            <a:xfrm>
              <a:off x="307" y="56"/>
              <a:ext cx="227" cy="0"/>
            </a:xfrm>
            <a:prstGeom prst="line">
              <a:avLst/>
            </a:prstGeom>
            <a:noFill/>
            <a:ln w="38100" cmpd="sng">
              <a:solidFill>
                <a:srgbClr val="00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sp>
        <p:nvSpPr>
          <p:cNvPr id="55332" name="Text Box 36"/>
          <p:cNvSpPr txBox="1">
            <a:spLocks noChangeArrowheads="1"/>
          </p:cNvSpPr>
          <p:nvPr/>
        </p:nvSpPr>
        <p:spPr bwMode="auto">
          <a:xfrm>
            <a:off x="3014666" y="3001209"/>
            <a:ext cx="205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ts val="1000"/>
              </a:spcAft>
            </a:pPr>
            <a:r>
              <a:rPr lang="zh-CN" altLang="zh-CN" dirty="0">
                <a:solidFill>
                  <a:srgbClr val="FF0000"/>
                </a:solidFill>
                <a:latin typeface="Arial" pitchFamily="34" charset="0"/>
              </a:rPr>
              <a:t>x is at Port 3 </a:t>
            </a:r>
          </a:p>
        </p:txBody>
      </p:sp>
      <p:grpSp>
        <p:nvGrpSpPr>
          <p:cNvPr id="55333" name="Group 37"/>
          <p:cNvGrpSpPr>
            <a:grpSpLocks/>
          </p:cNvGrpSpPr>
          <p:nvPr/>
        </p:nvGrpSpPr>
        <p:grpSpPr bwMode="auto">
          <a:xfrm>
            <a:off x="273031" y="3825121"/>
            <a:ext cx="1655763" cy="215504"/>
            <a:chOff x="449" y="-20"/>
            <a:chExt cx="1043" cy="181"/>
          </a:xfrm>
        </p:grpSpPr>
        <p:sp>
          <p:nvSpPr>
            <p:cNvPr id="55334" name="Rectangle 38"/>
            <p:cNvSpPr>
              <a:spLocks noChangeArrowheads="1"/>
            </p:cNvSpPr>
            <p:nvPr/>
          </p:nvSpPr>
          <p:spPr bwMode="auto">
            <a:xfrm>
              <a:off x="676" y="-20"/>
              <a:ext cx="816" cy="181"/>
            </a:xfrm>
            <a:prstGeom prst="rect">
              <a:avLst/>
            </a:prstGeom>
            <a:solidFill>
              <a:srgbClr val="FFCC66"/>
            </a:solidFill>
            <a:ln w="9525" cmpd="sng">
              <a:solidFill>
                <a:srgbClr val="FF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dirty="0">
                  <a:solidFill>
                    <a:prstClr val="black"/>
                  </a:solidFill>
                  <a:latin typeface="Arial" pitchFamily="34" charset="0"/>
                </a:rPr>
                <a:t>Src=y, Dest=x</a:t>
              </a:r>
              <a:endParaRPr lang="zh-CN" altLang="zh-CN" dirty="0">
                <a:solidFill>
                  <a:prstClr val="black"/>
                </a:solidFill>
                <a:latin typeface="Arial" pitchFamily="34" charset="0"/>
              </a:endParaRPr>
            </a:p>
          </p:txBody>
        </p:sp>
        <p:sp>
          <p:nvSpPr>
            <p:cNvPr id="55335" name="Line 39"/>
            <p:cNvSpPr>
              <a:spLocks noChangeShapeType="1"/>
            </p:cNvSpPr>
            <p:nvPr/>
          </p:nvSpPr>
          <p:spPr bwMode="auto">
            <a:xfrm>
              <a:off x="449" y="56"/>
              <a:ext cx="227" cy="0"/>
            </a:xfrm>
            <a:prstGeom prst="line">
              <a:avLst/>
            </a:prstGeom>
            <a:noFill/>
            <a:ln w="38100" cmpd="sng">
              <a:solidFill>
                <a:srgbClr val="FFCC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grpSp>
        <p:nvGrpSpPr>
          <p:cNvPr id="55336" name="Group 40"/>
          <p:cNvGrpSpPr>
            <a:grpSpLocks/>
          </p:cNvGrpSpPr>
          <p:nvPr/>
        </p:nvGrpSpPr>
        <p:grpSpPr bwMode="auto">
          <a:xfrm>
            <a:off x="5559443" y="2739271"/>
            <a:ext cx="1655763" cy="215504"/>
            <a:chOff x="0" y="-20"/>
            <a:chExt cx="1043" cy="181"/>
          </a:xfrm>
        </p:grpSpPr>
        <p:sp>
          <p:nvSpPr>
            <p:cNvPr id="55337" name="Rectangle 41"/>
            <p:cNvSpPr>
              <a:spLocks noChangeArrowheads="1"/>
            </p:cNvSpPr>
            <p:nvPr/>
          </p:nvSpPr>
          <p:spPr bwMode="auto">
            <a:xfrm>
              <a:off x="0" y="-20"/>
              <a:ext cx="816" cy="181"/>
            </a:xfrm>
            <a:prstGeom prst="rect">
              <a:avLst/>
            </a:prstGeom>
            <a:solidFill>
              <a:srgbClr val="FFCC66"/>
            </a:solidFill>
            <a:ln w="9525" cmpd="sng">
              <a:solidFill>
                <a:srgbClr val="FF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a:solidFill>
                    <a:prstClr val="black"/>
                  </a:solidFill>
                  <a:latin typeface="Arial" pitchFamily="34" charset="0"/>
                </a:rPr>
                <a:t>Src=y, Dest=x</a:t>
              </a:r>
              <a:endParaRPr lang="zh-CN" altLang="zh-CN">
                <a:solidFill>
                  <a:prstClr val="black"/>
                </a:solidFill>
                <a:latin typeface="Arial" pitchFamily="34" charset="0"/>
              </a:endParaRPr>
            </a:p>
          </p:txBody>
        </p:sp>
        <p:sp>
          <p:nvSpPr>
            <p:cNvPr id="55338" name="Line 42"/>
            <p:cNvSpPr>
              <a:spLocks noChangeShapeType="1"/>
            </p:cNvSpPr>
            <p:nvPr/>
          </p:nvSpPr>
          <p:spPr bwMode="auto">
            <a:xfrm>
              <a:off x="816" y="56"/>
              <a:ext cx="227" cy="0"/>
            </a:xfrm>
            <a:prstGeom prst="line">
              <a:avLst/>
            </a:prstGeom>
            <a:noFill/>
            <a:ln w="38100" cmpd="sng">
              <a:solidFill>
                <a:srgbClr val="FFCC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grpSp>
        <p:nvGrpSpPr>
          <p:cNvPr id="55339" name="Group 43"/>
          <p:cNvGrpSpPr>
            <a:grpSpLocks/>
          </p:cNvGrpSpPr>
          <p:nvPr/>
        </p:nvGrpSpPr>
        <p:grpSpPr bwMode="auto">
          <a:xfrm>
            <a:off x="5559443" y="2739271"/>
            <a:ext cx="1655763" cy="215504"/>
            <a:chOff x="0" y="-20"/>
            <a:chExt cx="1043" cy="181"/>
          </a:xfrm>
        </p:grpSpPr>
        <p:sp>
          <p:nvSpPr>
            <p:cNvPr id="55340" name="Rectangle 44"/>
            <p:cNvSpPr>
              <a:spLocks noChangeArrowheads="1"/>
            </p:cNvSpPr>
            <p:nvPr/>
          </p:nvSpPr>
          <p:spPr bwMode="auto">
            <a:xfrm>
              <a:off x="0" y="-20"/>
              <a:ext cx="816" cy="181"/>
            </a:xfrm>
            <a:prstGeom prst="rect">
              <a:avLst/>
            </a:prstGeom>
            <a:solidFill>
              <a:srgbClr val="00FFCC"/>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dirty="0">
                  <a:solidFill>
                    <a:prstClr val="black"/>
                  </a:solidFill>
                  <a:latin typeface="Arial" pitchFamily="34" charset="0"/>
                </a:rPr>
                <a:t>Src=x, Dest=y</a:t>
              </a:r>
              <a:endParaRPr lang="zh-CN" altLang="zh-CN" dirty="0">
                <a:solidFill>
                  <a:prstClr val="black"/>
                </a:solidFill>
                <a:latin typeface="Arial" pitchFamily="34" charset="0"/>
              </a:endParaRPr>
            </a:p>
          </p:txBody>
        </p:sp>
        <p:sp>
          <p:nvSpPr>
            <p:cNvPr id="55341" name="Line 45"/>
            <p:cNvSpPr>
              <a:spLocks noChangeShapeType="1"/>
            </p:cNvSpPr>
            <p:nvPr/>
          </p:nvSpPr>
          <p:spPr bwMode="auto">
            <a:xfrm>
              <a:off x="816" y="56"/>
              <a:ext cx="227" cy="0"/>
            </a:xfrm>
            <a:prstGeom prst="line">
              <a:avLst/>
            </a:prstGeom>
            <a:noFill/>
            <a:ln w="38100" cmpd="sng">
              <a:solidFill>
                <a:srgbClr val="00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sp>
        <p:nvSpPr>
          <p:cNvPr id="55342" name="Text Box 46"/>
          <p:cNvSpPr txBox="1">
            <a:spLocks noChangeArrowheads="1"/>
          </p:cNvSpPr>
          <p:nvPr/>
        </p:nvSpPr>
        <p:spPr bwMode="auto">
          <a:xfrm>
            <a:off x="3011156" y="3273988"/>
            <a:ext cx="205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ts val="1000"/>
              </a:spcAft>
            </a:pPr>
            <a:r>
              <a:rPr lang="zh-CN" altLang="zh-CN" dirty="0">
                <a:solidFill>
                  <a:srgbClr val="FF0000"/>
                </a:solidFill>
                <a:latin typeface="Arial" pitchFamily="34" charset="0"/>
              </a:rPr>
              <a:t>y is at Port 4 </a:t>
            </a:r>
          </a:p>
        </p:txBody>
      </p:sp>
      <p:grpSp>
        <p:nvGrpSpPr>
          <p:cNvPr id="55343" name="Group 47"/>
          <p:cNvGrpSpPr>
            <a:grpSpLocks/>
          </p:cNvGrpSpPr>
          <p:nvPr/>
        </p:nvGrpSpPr>
        <p:grpSpPr bwMode="auto">
          <a:xfrm>
            <a:off x="272735" y="3825121"/>
            <a:ext cx="1651000" cy="215504"/>
            <a:chOff x="304" y="-20"/>
            <a:chExt cx="1040" cy="181"/>
          </a:xfrm>
        </p:grpSpPr>
        <p:sp>
          <p:nvSpPr>
            <p:cNvPr id="55344" name="Rectangle 48"/>
            <p:cNvSpPr>
              <a:spLocks noChangeArrowheads="1"/>
            </p:cNvSpPr>
            <p:nvPr/>
          </p:nvSpPr>
          <p:spPr bwMode="auto">
            <a:xfrm>
              <a:off x="528" y="-20"/>
              <a:ext cx="816" cy="181"/>
            </a:xfrm>
            <a:prstGeom prst="rect">
              <a:avLst/>
            </a:prstGeom>
            <a:solidFill>
              <a:srgbClr val="00FFCC"/>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fontAlgn="base" hangingPunct="0">
                <a:spcBef>
                  <a:spcPts val="1000"/>
                </a:spcBef>
                <a:spcAft>
                  <a:spcPts val="1000"/>
                </a:spcAft>
              </a:pPr>
              <a:r>
                <a:rPr lang="zh-CN" altLang="zh-CN" sz="1400" dirty="0">
                  <a:solidFill>
                    <a:prstClr val="black"/>
                  </a:solidFill>
                  <a:latin typeface="Arial" pitchFamily="34" charset="0"/>
                </a:rPr>
                <a:t>Src=x, Dest=y</a:t>
              </a:r>
              <a:endParaRPr lang="zh-CN" altLang="zh-CN" dirty="0">
                <a:solidFill>
                  <a:prstClr val="black"/>
                </a:solidFill>
                <a:latin typeface="Arial" pitchFamily="34" charset="0"/>
              </a:endParaRPr>
            </a:p>
          </p:txBody>
        </p:sp>
        <p:sp>
          <p:nvSpPr>
            <p:cNvPr id="55345" name="Line 49"/>
            <p:cNvSpPr>
              <a:spLocks noChangeShapeType="1"/>
            </p:cNvSpPr>
            <p:nvPr/>
          </p:nvSpPr>
          <p:spPr bwMode="auto">
            <a:xfrm>
              <a:off x="304" y="56"/>
              <a:ext cx="227" cy="0"/>
            </a:xfrm>
            <a:prstGeom prst="line">
              <a:avLst/>
            </a:prstGeom>
            <a:noFill/>
            <a:ln w="38100" cmpd="sng">
              <a:solidFill>
                <a:srgbClr val="00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base">
                <a:spcBef>
                  <a:spcPct val="0"/>
                </a:spcBef>
                <a:spcAft>
                  <a:spcPct val="0"/>
                </a:spcAft>
              </a:pPr>
              <a:endParaRPr lang="zh-CN" altLang="en-US">
                <a:solidFill>
                  <a:prstClr val="black"/>
                </a:solidFill>
                <a:latin typeface="Arial" pitchFamily="34" charset="0"/>
              </a:endParaRPr>
            </a:p>
          </p:txBody>
        </p:sp>
      </p:grpSp>
    </p:spTree>
    <p:extLst>
      <p:ext uri="{BB962C8B-B14F-4D97-AF65-F5344CB8AC3E}">
        <p14:creationId xmlns:p14="http://schemas.microsoft.com/office/powerpoint/2010/main" val="1406868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5329"/>
                                        </p:tgtEl>
                                        <p:attrNameLst>
                                          <p:attrName>style.visibility</p:attrName>
                                        </p:attrNameLst>
                                      </p:cBhvr>
                                      <p:to>
                                        <p:strVal val="visible"/>
                                      </p:to>
                                    </p:set>
                                    <p:anim calcmode="lin" valueType="num">
                                      <p:cBhvr additive="base">
                                        <p:cTn id="7" dur="500" fill="hold"/>
                                        <p:tgtEl>
                                          <p:spTgt spid="55329"/>
                                        </p:tgtEl>
                                        <p:attrNameLst>
                                          <p:attrName>ppt_x</p:attrName>
                                        </p:attrNameLst>
                                      </p:cBhvr>
                                      <p:tavLst>
                                        <p:tav tm="0">
                                          <p:val>
                                            <p:strVal val="0-#ppt_w/2"/>
                                          </p:val>
                                        </p:tav>
                                        <p:tav tm="100000">
                                          <p:val>
                                            <p:strVal val="#ppt_x"/>
                                          </p:val>
                                        </p:tav>
                                      </p:tavLst>
                                    </p:anim>
                                    <p:anim calcmode="lin" valueType="num">
                                      <p:cBhvr additive="base">
                                        <p:cTn id="8" dur="500" fill="hold"/>
                                        <p:tgtEl>
                                          <p:spTgt spid="5532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5329"/>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53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528" fill="hold" nodeType="clickEffect">
                                  <p:stCondLst>
                                    <p:cond delay="0"/>
                                  </p:stCondLst>
                                  <p:childTnLst>
                                    <p:set>
                                      <p:cBhvr>
                                        <p:cTn id="16" dur="1" fill="hold">
                                          <p:stCondLst>
                                            <p:cond delay="0"/>
                                          </p:stCondLst>
                                        </p:cTn>
                                        <p:tgtEl>
                                          <p:spTgt spid="55313"/>
                                        </p:tgtEl>
                                        <p:attrNameLst>
                                          <p:attrName>style.visibility</p:attrName>
                                        </p:attrNameLst>
                                      </p:cBhvr>
                                      <p:to>
                                        <p:strVal val="visible"/>
                                      </p:to>
                                    </p:set>
                                    <p:anim calcmode="lin" valueType="num">
                                      <p:cBhvr>
                                        <p:cTn id="17" dur="500" fill="hold"/>
                                        <p:tgtEl>
                                          <p:spTgt spid="55313"/>
                                        </p:tgtEl>
                                        <p:attrNameLst>
                                          <p:attrName>ppt_w</p:attrName>
                                        </p:attrNameLst>
                                      </p:cBhvr>
                                      <p:tavLst>
                                        <p:tav tm="0">
                                          <p:val>
                                            <p:fltVal val="0"/>
                                          </p:val>
                                        </p:tav>
                                        <p:tav tm="100000">
                                          <p:val>
                                            <p:strVal val="#ppt_w"/>
                                          </p:val>
                                        </p:tav>
                                      </p:tavLst>
                                    </p:anim>
                                    <p:anim calcmode="lin" valueType="num">
                                      <p:cBhvr>
                                        <p:cTn id="18" dur="500" fill="hold"/>
                                        <p:tgtEl>
                                          <p:spTgt spid="55313"/>
                                        </p:tgtEl>
                                        <p:attrNameLst>
                                          <p:attrName>ppt_h</p:attrName>
                                        </p:attrNameLst>
                                      </p:cBhvr>
                                      <p:tavLst>
                                        <p:tav tm="0">
                                          <p:val>
                                            <p:fltVal val="0"/>
                                          </p:val>
                                        </p:tav>
                                        <p:tav tm="100000">
                                          <p:val>
                                            <p:strVal val="#ppt_h"/>
                                          </p:val>
                                        </p:tav>
                                      </p:tavLst>
                                    </p:anim>
                                    <p:anim calcmode="lin" valueType="num">
                                      <p:cBhvr>
                                        <p:cTn id="19" dur="500" fill="hold"/>
                                        <p:tgtEl>
                                          <p:spTgt spid="55313"/>
                                        </p:tgtEl>
                                        <p:attrNameLst>
                                          <p:attrName>ppt_x</p:attrName>
                                        </p:attrNameLst>
                                      </p:cBhvr>
                                      <p:tavLst>
                                        <p:tav tm="0">
                                          <p:val>
                                            <p:fltVal val="0.5"/>
                                          </p:val>
                                        </p:tav>
                                        <p:tav tm="100000">
                                          <p:val>
                                            <p:strVal val="#ppt_x"/>
                                          </p:val>
                                        </p:tav>
                                      </p:tavLst>
                                    </p:anim>
                                    <p:anim calcmode="lin" valueType="num">
                                      <p:cBhvr>
                                        <p:cTn id="20" dur="500" fill="hold"/>
                                        <p:tgtEl>
                                          <p:spTgt spid="55313"/>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55313"/>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55336"/>
                                        </p:tgtEl>
                                        <p:attrNameLst>
                                          <p:attrName>style.visibility</p:attrName>
                                        </p:attrNameLst>
                                      </p:cBhvr>
                                      <p:to>
                                        <p:strVal val="visible"/>
                                      </p:to>
                                    </p:set>
                                    <p:anim calcmode="lin" valueType="num">
                                      <p:cBhvr additive="base">
                                        <p:cTn id="25" dur="500" fill="hold"/>
                                        <p:tgtEl>
                                          <p:spTgt spid="55336"/>
                                        </p:tgtEl>
                                        <p:attrNameLst>
                                          <p:attrName>ppt_x</p:attrName>
                                        </p:attrNameLst>
                                      </p:cBhvr>
                                      <p:tavLst>
                                        <p:tav tm="0">
                                          <p:val>
                                            <p:strVal val="1+#ppt_w/2"/>
                                          </p:val>
                                        </p:tav>
                                        <p:tav tm="100000">
                                          <p:val>
                                            <p:strVal val="#ppt_x"/>
                                          </p:val>
                                        </p:tav>
                                      </p:tavLst>
                                    </p:anim>
                                    <p:anim calcmode="lin" valueType="num">
                                      <p:cBhvr additive="base">
                                        <p:cTn id="26" dur="500" fill="hold"/>
                                        <p:tgtEl>
                                          <p:spTgt spid="5533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5336"/>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534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272" fill="hold" nodeType="clickEffect">
                                  <p:stCondLst>
                                    <p:cond delay="0"/>
                                  </p:stCondLst>
                                  <p:childTnLst>
                                    <p:set>
                                      <p:cBhvr>
                                        <p:cTn id="34" dur="1" fill="hold">
                                          <p:stCondLst>
                                            <p:cond delay="0"/>
                                          </p:stCondLst>
                                        </p:cTn>
                                        <p:tgtEl>
                                          <p:spTgt spid="55333"/>
                                        </p:tgtEl>
                                        <p:attrNameLst>
                                          <p:attrName>style.visibility</p:attrName>
                                        </p:attrNameLst>
                                      </p:cBhvr>
                                      <p:to>
                                        <p:strVal val="visible"/>
                                      </p:to>
                                    </p:set>
                                    <p:anim calcmode="lin" valueType="num">
                                      <p:cBhvr>
                                        <p:cTn id="35" dur="500" fill="hold"/>
                                        <p:tgtEl>
                                          <p:spTgt spid="55333"/>
                                        </p:tgtEl>
                                        <p:attrNameLst>
                                          <p:attrName>ppt_w</p:attrName>
                                        </p:attrNameLst>
                                      </p:cBhvr>
                                      <p:tavLst>
                                        <p:tav tm="0">
                                          <p:val>
                                            <p:strVal val="2/3*#ppt_w"/>
                                          </p:val>
                                        </p:tav>
                                        <p:tav tm="100000">
                                          <p:val>
                                            <p:strVal val="#ppt_w"/>
                                          </p:val>
                                        </p:tav>
                                      </p:tavLst>
                                    </p:anim>
                                    <p:anim calcmode="lin" valueType="num">
                                      <p:cBhvr>
                                        <p:cTn id="36" dur="500" fill="hold"/>
                                        <p:tgtEl>
                                          <p:spTgt spid="55333"/>
                                        </p:tgtEl>
                                        <p:attrNameLst>
                                          <p:attrName>ppt_h</p:attrName>
                                        </p:attrNameLst>
                                      </p:cBhvr>
                                      <p:tavLst>
                                        <p:tav tm="0">
                                          <p:val>
                                            <p:strVal val="2/3*#ppt_h"/>
                                          </p:val>
                                        </p:tav>
                                        <p:tav tm="100000">
                                          <p:val>
                                            <p:strVal val="#ppt_h"/>
                                          </p:val>
                                        </p:tav>
                                      </p:tavLst>
                                    </p:anim>
                                  </p:childTnLst>
                                  <p:subTnLst>
                                    <p:set>
                                      <p:cBhvr override="childStyle">
                                        <p:cTn dur="1" fill="hold" display="0" masterRel="nextClick" afterEffect="1"/>
                                        <p:tgtEl>
                                          <p:spTgt spid="55333"/>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55343"/>
                                        </p:tgtEl>
                                        <p:attrNameLst>
                                          <p:attrName>style.visibility</p:attrName>
                                        </p:attrNameLst>
                                      </p:cBhvr>
                                      <p:to>
                                        <p:strVal val="visible"/>
                                      </p:to>
                                    </p:set>
                                    <p:anim calcmode="lin" valueType="num">
                                      <p:cBhvr additive="base">
                                        <p:cTn id="41" dur="500" fill="hold"/>
                                        <p:tgtEl>
                                          <p:spTgt spid="55343"/>
                                        </p:tgtEl>
                                        <p:attrNameLst>
                                          <p:attrName>ppt_x</p:attrName>
                                        </p:attrNameLst>
                                      </p:cBhvr>
                                      <p:tavLst>
                                        <p:tav tm="0">
                                          <p:val>
                                            <p:strVal val="0-#ppt_w/2"/>
                                          </p:val>
                                        </p:tav>
                                        <p:tav tm="100000">
                                          <p:val>
                                            <p:strVal val="#ppt_x"/>
                                          </p:val>
                                        </p:tav>
                                      </p:tavLst>
                                    </p:anim>
                                    <p:anim calcmode="lin" valueType="num">
                                      <p:cBhvr additive="base">
                                        <p:cTn id="42" dur="500" fill="hold"/>
                                        <p:tgtEl>
                                          <p:spTgt spid="5534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5343"/>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528" fill="hold" nodeType="clickEffect">
                                  <p:stCondLst>
                                    <p:cond delay="0"/>
                                  </p:stCondLst>
                                  <p:childTnLst>
                                    <p:set>
                                      <p:cBhvr>
                                        <p:cTn id="46" dur="1" fill="hold">
                                          <p:stCondLst>
                                            <p:cond delay="0"/>
                                          </p:stCondLst>
                                        </p:cTn>
                                        <p:tgtEl>
                                          <p:spTgt spid="55339"/>
                                        </p:tgtEl>
                                        <p:attrNameLst>
                                          <p:attrName>style.visibility</p:attrName>
                                        </p:attrNameLst>
                                      </p:cBhvr>
                                      <p:to>
                                        <p:strVal val="visible"/>
                                      </p:to>
                                    </p:set>
                                    <p:anim calcmode="lin" valueType="num">
                                      <p:cBhvr>
                                        <p:cTn id="47" dur="500" fill="hold"/>
                                        <p:tgtEl>
                                          <p:spTgt spid="55339"/>
                                        </p:tgtEl>
                                        <p:attrNameLst>
                                          <p:attrName>ppt_w</p:attrName>
                                        </p:attrNameLst>
                                      </p:cBhvr>
                                      <p:tavLst>
                                        <p:tav tm="0">
                                          <p:val>
                                            <p:fltVal val="0"/>
                                          </p:val>
                                        </p:tav>
                                        <p:tav tm="100000">
                                          <p:val>
                                            <p:strVal val="#ppt_w"/>
                                          </p:val>
                                        </p:tav>
                                      </p:tavLst>
                                    </p:anim>
                                    <p:anim calcmode="lin" valueType="num">
                                      <p:cBhvr>
                                        <p:cTn id="48" dur="500" fill="hold"/>
                                        <p:tgtEl>
                                          <p:spTgt spid="55339"/>
                                        </p:tgtEl>
                                        <p:attrNameLst>
                                          <p:attrName>ppt_h</p:attrName>
                                        </p:attrNameLst>
                                      </p:cBhvr>
                                      <p:tavLst>
                                        <p:tav tm="0">
                                          <p:val>
                                            <p:fltVal val="0"/>
                                          </p:val>
                                        </p:tav>
                                        <p:tav tm="100000">
                                          <p:val>
                                            <p:strVal val="#ppt_h"/>
                                          </p:val>
                                        </p:tav>
                                      </p:tavLst>
                                    </p:anim>
                                    <p:anim calcmode="lin" valueType="num">
                                      <p:cBhvr>
                                        <p:cTn id="49" dur="500" fill="hold"/>
                                        <p:tgtEl>
                                          <p:spTgt spid="55339"/>
                                        </p:tgtEl>
                                        <p:attrNameLst>
                                          <p:attrName>ppt_x</p:attrName>
                                        </p:attrNameLst>
                                      </p:cBhvr>
                                      <p:tavLst>
                                        <p:tav tm="0">
                                          <p:val>
                                            <p:fltVal val="0.5"/>
                                          </p:val>
                                        </p:tav>
                                        <p:tav tm="100000">
                                          <p:val>
                                            <p:strVal val="#ppt_x"/>
                                          </p:val>
                                        </p:tav>
                                      </p:tavLst>
                                    </p:anim>
                                    <p:anim calcmode="lin" valueType="num">
                                      <p:cBhvr>
                                        <p:cTn id="50" dur="500" fill="hold"/>
                                        <p:tgtEl>
                                          <p:spTgt spid="55339"/>
                                        </p:tgtEl>
                                        <p:attrNameLst>
                                          <p:attrName>ppt_y</p:attrName>
                                        </p:attrNameLst>
                                      </p:cBhvr>
                                      <p:tavLst>
                                        <p:tav tm="0">
                                          <p:val>
                                            <p:fltVal val="0.5"/>
                                          </p:val>
                                        </p:tav>
                                        <p:tav tm="100000">
                                          <p:val>
                                            <p:strVal val="#ppt_y"/>
                                          </p:val>
                                        </p:tav>
                                      </p:tavLst>
                                    </p:anim>
                                  </p:childTnLst>
                                  <p:subTnLst>
                                    <p:set>
                                      <p:cBhvr override="childStyle">
                                        <p:cTn dur="1" fill="hold" display="0" masterRel="nextClick" afterEffect="1"/>
                                        <p:tgtEl>
                                          <p:spTgt spid="553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32" grpId="0" autoUpdateAnimBg="0"/>
      <p:bldP spid="5534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928662" y="195486"/>
            <a:ext cx="4865092" cy="461665"/>
          </a:xfrm>
        </p:spPr>
        <p:txBody>
          <a:bodyPr/>
          <a:lstStyle/>
          <a:p>
            <a:r>
              <a:rPr lang="zh-CN" altLang="en-US" dirty="0"/>
              <a:t>反向学习算法 </a:t>
            </a:r>
            <a:r>
              <a:rPr lang="en-US" altLang="zh-CN" dirty="0"/>
              <a:t>(</a:t>
            </a:r>
            <a:r>
              <a:rPr lang="zh-CN" altLang="en-US" dirty="0"/>
              <a:t>续</a:t>
            </a:r>
            <a:r>
              <a:rPr lang="en-US" altLang="zh-CN" dirty="0"/>
              <a:t>)</a:t>
            </a:r>
          </a:p>
        </p:txBody>
      </p:sp>
      <p:sp>
        <p:nvSpPr>
          <p:cNvPr id="56323" name="Rectangle 3"/>
          <p:cNvSpPr>
            <a:spLocks noChangeArrowheads="1"/>
          </p:cNvSpPr>
          <p:nvPr/>
        </p:nvSpPr>
        <p:spPr bwMode="auto">
          <a:xfrm>
            <a:off x="214283" y="1071551"/>
            <a:ext cx="8704542" cy="190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itchFamily="2" charset="2"/>
              <a:buChar char="n"/>
              <a:defRPr sz="2600">
                <a:solidFill>
                  <a:schemeClr val="tx1"/>
                </a:solidFill>
                <a:latin typeface="Arial" pitchFamily="34" charset="0"/>
                <a:ea typeface="宋体" pitchFamily="2" charset="-122"/>
              </a:defRPr>
            </a:lvl1pPr>
            <a:lvl2pPr marL="669925" indent="-325438">
              <a:spcBef>
                <a:spcPct val="20000"/>
              </a:spcBef>
              <a:buClr>
                <a:schemeClr val="accent2"/>
              </a:buClr>
              <a:buSzPct val="60000"/>
              <a:buFont typeface="Wingdings" pitchFamily="2" charset="2"/>
              <a:buChar char="q"/>
              <a:defRPr sz="2200">
                <a:solidFill>
                  <a:schemeClr val="tx1"/>
                </a:solidFill>
                <a:latin typeface="Arial" pitchFamily="34" charset="0"/>
                <a:ea typeface="宋体" pitchFamily="2" charset="-122"/>
              </a:defRPr>
            </a:lvl2pPr>
            <a:lvl3pPr marL="1022350" indent="-350838">
              <a:spcBef>
                <a:spcPct val="20000"/>
              </a:spcBef>
              <a:buClr>
                <a:schemeClr val="accent1"/>
              </a:buClr>
              <a:buSzPct val="65000"/>
              <a:buFont typeface="Wingdings" pitchFamily="2" charset="2"/>
              <a:buChar char="n"/>
              <a:defRPr sz="2000">
                <a:solidFill>
                  <a:schemeClr val="tx1"/>
                </a:solidFill>
                <a:latin typeface="Arial" pitchFamily="34" charset="0"/>
                <a:ea typeface="宋体" pitchFamily="2" charset="-122"/>
              </a:defRPr>
            </a:lvl3pPr>
            <a:lvl4pPr marL="1339850" indent="-315913">
              <a:spcBef>
                <a:spcPct val="20000"/>
              </a:spcBef>
              <a:buClr>
                <a:schemeClr val="accent2"/>
              </a:buClr>
              <a:buSzPct val="70000"/>
              <a:buFont typeface="Wingdings" pitchFamily="2" charset="2"/>
              <a:buChar char="q"/>
              <a:defRPr>
                <a:solidFill>
                  <a:schemeClr val="tx1"/>
                </a:solidFill>
                <a:latin typeface="Arial" pitchFamily="34" charset="0"/>
                <a:ea typeface="宋体" pitchFamily="2" charset="-122"/>
              </a:defRPr>
            </a:lvl4pPr>
            <a:lvl5pPr marL="1681163" indent="-339725">
              <a:spcBef>
                <a:spcPct val="20000"/>
              </a:spcBef>
              <a:buClr>
                <a:schemeClr val="accent1"/>
              </a:buClr>
              <a:buSzPct val="75000"/>
              <a:buFont typeface="Wingdings" pitchFamily="2" charset="2"/>
              <a:buChar char="§"/>
              <a:defRPr>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9pPr>
          </a:lstStyle>
          <a:p>
            <a:r>
              <a:rPr lang="zh-CN" altLang="zh-CN" sz="1800" dirty="0">
                <a:latin typeface="微软雅黑" panose="020B0503020204020204" pitchFamily="34" charset="-122"/>
                <a:ea typeface="微软雅黑" panose="020B0503020204020204" pitchFamily="34" charset="-122"/>
              </a:rPr>
              <a:t>具体算法：假设帧 (src=x, dst=y) 到达交换机上端口 N</a:t>
            </a:r>
          </a:p>
          <a:p>
            <a:pPr>
              <a:buFont typeface="Wingdings" pitchFamily="2" charset="2"/>
              <a:buNone/>
            </a:pPr>
            <a:r>
              <a:rPr lang="zh-CN" altLang="zh-CN" sz="1800" dirty="0">
                <a:latin typeface="微软雅黑" panose="020B0503020204020204" pitchFamily="34" charset="-122"/>
                <a:ea typeface="微软雅黑" panose="020B0503020204020204" pitchFamily="34" charset="-122"/>
              </a:rPr>
              <a:t>     </a:t>
            </a:r>
            <a:r>
              <a:rPr lang="zh-CN" altLang="zh-CN" sz="1800" i="1" dirty="0">
                <a:latin typeface="微软雅黑" panose="020B0503020204020204" pitchFamily="34" charset="-122"/>
                <a:ea typeface="微软雅黑" panose="020B0503020204020204" pitchFamily="34" charset="-122"/>
              </a:rPr>
              <a:t>交换机搜索 MAC地址表</a:t>
            </a:r>
          </a:p>
          <a:p>
            <a:pPr>
              <a:buFont typeface="Wingdings" pitchFamily="2" charset="2"/>
              <a:buNone/>
            </a:pPr>
            <a:r>
              <a:rPr lang="zh-CN" altLang="zh-CN" sz="1800" i="1" dirty="0">
                <a:latin typeface="微软雅黑" panose="020B0503020204020204" pitchFamily="34" charset="-122"/>
                <a:ea typeface="微软雅黑" panose="020B0503020204020204" pitchFamily="34" charset="-122"/>
              </a:rPr>
              <a:t>     如果找到表项 &lt; x, N, Age &gt;, 则更新 Age为current time</a:t>
            </a:r>
          </a:p>
          <a:p>
            <a:pPr>
              <a:buFont typeface="Wingdings" pitchFamily="2" charset="2"/>
              <a:buNone/>
            </a:pPr>
            <a:r>
              <a:rPr lang="zh-CN" altLang="zh-CN" sz="1800" i="1" dirty="0">
                <a:latin typeface="微软雅黑" panose="020B0503020204020204" pitchFamily="34" charset="-122"/>
                <a:ea typeface="微软雅黑" panose="020B0503020204020204" pitchFamily="34" charset="-122"/>
              </a:rPr>
              <a:t>     否则，</a:t>
            </a:r>
          </a:p>
          <a:p>
            <a:pPr>
              <a:buFont typeface="Wingdings" pitchFamily="2" charset="2"/>
              <a:buNone/>
            </a:pPr>
            <a:r>
              <a:rPr lang="zh-CN" altLang="zh-CN" sz="1800" i="1" dirty="0">
                <a:latin typeface="微软雅黑" panose="020B0503020204020204" pitchFamily="34" charset="-122"/>
                <a:ea typeface="微软雅黑" panose="020B0503020204020204" pitchFamily="34" charset="-122"/>
              </a:rPr>
              <a:t>     插入新表项 &lt; x, N, current time &gt;</a:t>
            </a:r>
          </a:p>
          <a:p>
            <a:pPr>
              <a:buFont typeface="Wingdings" pitchFamily="2" charset="2"/>
              <a:buNone/>
            </a:pPr>
            <a:r>
              <a:rPr lang="zh-CN" altLang="zh-CN" sz="1800" i="1" dirty="0">
                <a:latin typeface="微软雅黑" panose="020B0503020204020204" pitchFamily="34" charset="-122"/>
                <a:ea typeface="微软雅黑" panose="020B0503020204020204" pitchFamily="34" charset="-122"/>
              </a:rPr>
              <a:t>     删除已经15秒钟没有被更新的表项</a:t>
            </a:r>
          </a:p>
        </p:txBody>
      </p:sp>
      <p:sp>
        <p:nvSpPr>
          <p:cNvPr id="56324" name="Rectangle 4"/>
          <p:cNvSpPr>
            <a:spLocks noChangeArrowheads="1"/>
          </p:cNvSpPr>
          <p:nvPr/>
        </p:nvSpPr>
        <p:spPr bwMode="auto">
          <a:xfrm>
            <a:off x="2867052" y="3946579"/>
            <a:ext cx="1919262" cy="369332"/>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cxnSp>
        <p:nvCxnSpPr>
          <p:cNvPr id="56325" name="AutoShape 5"/>
          <p:cNvCxnSpPr>
            <a:cxnSpLocks noChangeShapeType="1"/>
          </p:cNvCxnSpPr>
          <p:nvPr/>
        </p:nvCxnSpPr>
        <p:spPr bwMode="auto">
          <a:xfrm>
            <a:off x="657252" y="3988370"/>
            <a:ext cx="2209800" cy="0"/>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26" name="AutoShape 6"/>
          <p:cNvCxnSpPr>
            <a:cxnSpLocks noChangeShapeType="1"/>
          </p:cNvCxnSpPr>
          <p:nvPr/>
        </p:nvCxnSpPr>
        <p:spPr bwMode="auto">
          <a:xfrm>
            <a:off x="657252" y="3416870"/>
            <a:ext cx="2209800" cy="0"/>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327" name="Text Box 7"/>
          <p:cNvSpPr txBox="1">
            <a:spLocks noChangeArrowheads="1"/>
          </p:cNvSpPr>
          <p:nvPr/>
        </p:nvSpPr>
        <p:spPr bwMode="auto">
          <a:xfrm>
            <a:off x="1933564" y="3071816"/>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spcAft>
                <a:spcPts val="1000"/>
              </a:spcAft>
            </a:pPr>
            <a:r>
              <a:rPr lang="zh-CN" altLang="zh-CN"/>
              <a:t>Port 1</a:t>
            </a:r>
          </a:p>
        </p:txBody>
      </p:sp>
      <p:sp>
        <p:nvSpPr>
          <p:cNvPr id="56328" name="Text Box 8"/>
          <p:cNvSpPr txBox="1">
            <a:spLocks noChangeArrowheads="1"/>
          </p:cNvSpPr>
          <p:nvPr/>
        </p:nvSpPr>
        <p:spPr bwMode="auto">
          <a:xfrm>
            <a:off x="1933564" y="3627838"/>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spcAft>
                <a:spcPts val="1000"/>
              </a:spcAft>
            </a:pPr>
            <a:r>
              <a:rPr lang="zh-CN" altLang="zh-CN"/>
              <a:t>Port 2</a:t>
            </a:r>
          </a:p>
        </p:txBody>
      </p:sp>
      <p:cxnSp>
        <p:nvCxnSpPr>
          <p:cNvPr id="56329" name="AutoShape 9"/>
          <p:cNvCxnSpPr>
            <a:cxnSpLocks noChangeShapeType="1"/>
          </p:cNvCxnSpPr>
          <p:nvPr/>
        </p:nvCxnSpPr>
        <p:spPr bwMode="auto">
          <a:xfrm>
            <a:off x="657252" y="4502720"/>
            <a:ext cx="2209800" cy="0"/>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330" name="Text Box 10"/>
          <p:cNvSpPr txBox="1">
            <a:spLocks noChangeArrowheads="1"/>
          </p:cNvSpPr>
          <p:nvPr/>
        </p:nvSpPr>
        <p:spPr bwMode="auto">
          <a:xfrm>
            <a:off x="1933564" y="418505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spcAft>
                <a:spcPts val="1000"/>
              </a:spcAft>
            </a:pPr>
            <a:r>
              <a:rPr lang="zh-CN" altLang="zh-CN" dirty="0"/>
              <a:t>Port 3</a:t>
            </a:r>
          </a:p>
        </p:txBody>
      </p:sp>
      <p:cxnSp>
        <p:nvCxnSpPr>
          <p:cNvPr id="56331" name="AutoShape 11"/>
          <p:cNvCxnSpPr>
            <a:cxnSpLocks noChangeShapeType="1"/>
          </p:cNvCxnSpPr>
          <p:nvPr/>
        </p:nvCxnSpPr>
        <p:spPr bwMode="auto">
          <a:xfrm>
            <a:off x="4786314" y="3988370"/>
            <a:ext cx="2209800" cy="0"/>
          </a:xfrm>
          <a:prstGeom prst="straightConnector1">
            <a:avLst/>
          </a:prstGeom>
          <a:noFill/>
          <a:ln w="3810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332" name="AutoShape 12"/>
          <p:cNvCxnSpPr>
            <a:cxnSpLocks noChangeShapeType="1"/>
          </p:cNvCxnSpPr>
          <p:nvPr/>
        </p:nvCxnSpPr>
        <p:spPr bwMode="auto">
          <a:xfrm>
            <a:off x="4786314" y="3416870"/>
            <a:ext cx="2209800" cy="0"/>
          </a:xfrm>
          <a:prstGeom prst="straightConnector1">
            <a:avLst/>
          </a:prstGeom>
          <a:noFill/>
          <a:ln w="3810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333" name="Text Box 13"/>
          <p:cNvSpPr txBox="1">
            <a:spLocks noChangeArrowheads="1"/>
          </p:cNvSpPr>
          <p:nvPr/>
        </p:nvSpPr>
        <p:spPr bwMode="auto">
          <a:xfrm>
            <a:off x="4938666" y="3071816"/>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spcAft>
                <a:spcPts val="1000"/>
              </a:spcAft>
            </a:pPr>
            <a:r>
              <a:rPr lang="zh-CN" altLang="zh-CN"/>
              <a:t>Port 4</a:t>
            </a:r>
          </a:p>
        </p:txBody>
      </p:sp>
      <p:sp>
        <p:nvSpPr>
          <p:cNvPr id="56334" name="Text Box 14"/>
          <p:cNvSpPr txBox="1">
            <a:spLocks noChangeArrowheads="1"/>
          </p:cNvSpPr>
          <p:nvPr/>
        </p:nvSpPr>
        <p:spPr bwMode="auto">
          <a:xfrm>
            <a:off x="4938666" y="3627838"/>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spcAft>
                <a:spcPts val="1000"/>
              </a:spcAft>
            </a:pPr>
            <a:r>
              <a:rPr lang="zh-CN" altLang="zh-CN"/>
              <a:t>Port 5</a:t>
            </a:r>
          </a:p>
        </p:txBody>
      </p:sp>
      <p:cxnSp>
        <p:nvCxnSpPr>
          <p:cNvPr id="56335" name="AutoShape 15"/>
          <p:cNvCxnSpPr>
            <a:cxnSpLocks noChangeShapeType="1"/>
          </p:cNvCxnSpPr>
          <p:nvPr/>
        </p:nvCxnSpPr>
        <p:spPr bwMode="auto">
          <a:xfrm>
            <a:off x="4786314" y="4502720"/>
            <a:ext cx="2209800" cy="0"/>
          </a:xfrm>
          <a:prstGeom prst="straightConnector1">
            <a:avLst/>
          </a:prstGeom>
          <a:noFill/>
          <a:ln w="38100"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336" name="Text Box 16"/>
          <p:cNvSpPr txBox="1">
            <a:spLocks noChangeArrowheads="1"/>
          </p:cNvSpPr>
          <p:nvPr/>
        </p:nvSpPr>
        <p:spPr bwMode="auto">
          <a:xfrm>
            <a:off x="4938666" y="418505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spcAft>
                <a:spcPts val="1000"/>
              </a:spcAft>
            </a:pPr>
            <a:r>
              <a:rPr lang="zh-CN" altLang="zh-CN"/>
              <a:t>Port 6</a:t>
            </a:r>
          </a:p>
        </p:txBody>
      </p:sp>
      <p:sp>
        <p:nvSpPr>
          <p:cNvPr id="56337" name="Text Box 17"/>
          <p:cNvSpPr txBox="1">
            <a:spLocks noChangeArrowheads="1"/>
          </p:cNvSpPr>
          <p:nvPr/>
        </p:nvSpPr>
        <p:spPr bwMode="auto">
          <a:xfrm>
            <a:off x="3157542" y="3359720"/>
            <a:ext cx="205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spcAft>
                <a:spcPts val="1000"/>
              </a:spcAft>
            </a:pPr>
            <a:r>
              <a:rPr lang="zh-CN" altLang="zh-CN">
                <a:solidFill>
                  <a:srgbClr val="FF0000"/>
                </a:solidFill>
              </a:rPr>
              <a:t>x is at Port 3 </a:t>
            </a:r>
          </a:p>
        </p:txBody>
      </p:sp>
      <p:grpSp>
        <p:nvGrpSpPr>
          <p:cNvPr id="56338" name="Group 18"/>
          <p:cNvGrpSpPr>
            <a:grpSpLocks/>
          </p:cNvGrpSpPr>
          <p:nvPr/>
        </p:nvGrpSpPr>
        <p:grpSpPr bwMode="auto">
          <a:xfrm>
            <a:off x="353995" y="4183632"/>
            <a:ext cx="1646238" cy="215504"/>
            <a:chOff x="307" y="-20"/>
            <a:chExt cx="1037" cy="181"/>
          </a:xfrm>
        </p:grpSpPr>
        <p:sp>
          <p:nvSpPr>
            <p:cNvPr id="56339" name="Rectangle 19"/>
            <p:cNvSpPr>
              <a:spLocks noChangeArrowheads="1"/>
            </p:cNvSpPr>
            <p:nvPr/>
          </p:nvSpPr>
          <p:spPr bwMode="auto">
            <a:xfrm>
              <a:off x="528" y="-20"/>
              <a:ext cx="816" cy="181"/>
            </a:xfrm>
            <a:prstGeom prst="rect">
              <a:avLst/>
            </a:prstGeom>
            <a:solidFill>
              <a:srgbClr val="FFCC66"/>
            </a:solidFill>
            <a:ln w="9525" cmpd="sng">
              <a:solidFill>
                <a:srgbClr val="FF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hangingPunct="0">
                <a:spcBef>
                  <a:spcPts val="1000"/>
                </a:spcBef>
                <a:spcAft>
                  <a:spcPts val="1000"/>
                </a:spcAft>
              </a:pPr>
              <a:r>
                <a:rPr lang="zh-CN" altLang="zh-CN" sz="1400"/>
                <a:t>Src=y, Dest=x</a:t>
              </a:r>
              <a:endParaRPr lang="zh-CN" altLang="zh-CN"/>
            </a:p>
          </p:txBody>
        </p:sp>
        <p:sp>
          <p:nvSpPr>
            <p:cNvPr id="56340" name="Line 20"/>
            <p:cNvSpPr>
              <a:spLocks noChangeShapeType="1"/>
            </p:cNvSpPr>
            <p:nvPr/>
          </p:nvSpPr>
          <p:spPr bwMode="auto">
            <a:xfrm>
              <a:off x="307" y="56"/>
              <a:ext cx="227" cy="0"/>
            </a:xfrm>
            <a:prstGeom prst="line">
              <a:avLst/>
            </a:prstGeom>
            <a:noFill/>
            <a:ln w="38100" cmpd="sng">
              <a:solidFill>
                <a:srgbClr val="FFCC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6341" name="Group 21"/>
          <p:cNvGrpSpPr>
            <a:grpSpLocks/>
          </p:cNvGrpSpPr>
          <p:nvPr/>
        </p:nvGrpSpPr>
        <p:grpSpPr bwMode="auto">
          <a:xfrm>
            <a:off x="5700698" y="3097782"/>
            <a:ext cx="1655763" cy="215504"/>
            <a:chOff x="0" y="-20"/>
            <a:chExt cx="1043" cy="181"/>
          </a:xfrm>
        </p:grpSpPr>
        <p:sp>
          <p:nvSpPr>
            <p:cNvPr id="56342" name="Rectangle 22"/>
            <p:cNvSpPr>
              <a:spLocks noChangeArrowheads="1"/>
            </p:cNvSpPr>
            <p:nvPr/>
          </p:nvSpPr>
          <p:spPr bwMode="auto">
            <a:xfrm>
              <a:off x="0" y="-20"/>
              <a:ext cx="816" cy="181"/>
            </a:xfrm>
            <a:prstGeom prst="rect">
              <a:avLst/>
            </a:prstGeom>
            <a:solidFill>
              <a:srgbClr val="FFCC66"/>
            </a:solidFill>
            <a:ln w="9525" cmpd="sng">
              <a:solidFill>
                <a:srgbClr val="FFCC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p>
              <a:pPr algn="ctr" eaLnBrk="0" hangingPunct="0">
                <a:spcBef>
                  <a:spcPts val="1000"/>
                </a:spcBef>
                <a:spcAft>
                  <a:spcPts val="1000"/>
                </a:spcAft>
              </a:pPr>
              <a:r>
                <a:rPr lang="zh-CN" altLang="zh-CN" sz="1400" dirty="0"/>
                <a:t>Src=y, Dest=x</a:t>
              </a:r>
              <a:endParaRPr lang="zh-CN" altLang="zh-CN" dirty="0"/>
            </a:p>
          </p:txBody>
        </p:sp>
        <p:sp>
          <p:nvSpPr>
            <p:cNvPr id="56343" name="Line 23"/>
            <p:cNvSpPr>
              <a:spLocks noChangeShapeType="1"/>
            </p:cNvSpPr>
            <p:nvPr/>
          </p:nvSpPr>
          <p:spPr bwMode="auto">
            <a:xfrm>
              <a:off x="816" y="56"/>
              <a:ext cx="227" cy="0"/>
            </a:xfrm>
            <a:prstGeom prst="line">
              <a:avLst/>
            </a:prstGeom>
            <a:noFill/>
            <a:ln w="38100" cmpd="sng">
              <a:solidFill>
                <a:srgbClr val="FFCC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6344" name="Text Box 24"/>
          <p:cNvSpPr txBox="1">
            <a:spLocks noChangeArrowheads="1"/>
          </p:cNvSpPr>
          <p:nvPr/>
        </p:nvSpPr>
        <p:spPr bwMode="auto">
          <a:xfrm>
            <a:off x="3157542" y="3631178"/>
            <a:ext cx="205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spcAft>
                <a:spcPts val="1000"/>
              </a:spcAft>
            </a:pPr>
            <a:r>
              <a:rPr lang="zh-CN" altLang="zh-CN" dirty="0">
                <a:solidFill>
                  <a:srgbClr val="FF0000"/>
                </a:solidFill>
              </a:rPr>
              <a:t>y is at Port 4 </a:t>
            </a:r>
          </a:p>
        </p:txBody>
      </p:sp>
    </p:spTree>
    <p:extLst>
      <p:ext uri="{BB962C8B-B14F-4D97-AF65-F5344CB8AC3E}">
        <p14:creationId xmlns:p14="http://schemas.microsoft.com/office/powerpoint/2010/main" val="1878613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6341"/>
                                        </p:tgtEl>
                                        <p:attrNameLst>
                                          <p:attrName>style.visibility</p:attrName>
                                        </p:attrNameLst>
                                      </p:cBhvr>
                                      <p:to>
                                        <p:strVal val="visible"/>
                                      </p:to>
                                    </p:set>
                                    <p:anim calcmode="lin" valueType="num">
                                      <p:cBhvr additive="base">
                                        <p:cTn id="7" dur="500" fill="hold"/>
                                        <p:tgtEl>
                                          <p:spTgt spid="56341"/>
                                        </p:tgtEl>
                                        <p:attrNameLst>
                                          <p:attrName>ppt_x</p:attrName>
                                        </p:attrNameLst>
                                      </p:cBhvr>
                                      <p:tavLst>
                                        <p:tav tm="0">
                                          <p:val>
                                            <p:strVal val="1+#ppt_w/2"/>
                                          </p:val>
                                        </p:tav>
                                        <p:tav tm="100000">
                                          <p:val>
                                            <p:strVal val="#ppt_x"/>
                                          </p:val>
                                        </p:tav>
                                      </p:tavLst>
                                    </p:anim>
                                    <p:anim calcmode="lin" valueType="num">
                                      <p:cBhvr additive="base">
                                        <p:cTn id="8" dur="500" fill="hold"/>
                                        <p:tgtEl>
                                          <p:spTgt spid="5634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6341"/>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634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72" fill="hold" nodeType="clickEffect">
                                  <p:stCondLst>
                                    <p:cond delay="0"/>
                                  </p:stCondLst>
                                  <p:childTnLst>
                                    <p:set>
                                      <p:cBhvr>
                                        <p:cTn id="16" dur="1" fill="hold">
                                          <p:stCondLst>
                                            <p:cond delay="0"/>
                                          </p:stCondLst>
                                        </p:cTn>
                                        <p:tgtEl>
                                          <p:spTgt spid="56338"/>
                                        </p:tgtEl>
                                        <p:attrNameLst>
                                          <p:attrName>style.visibility</p:attrName>
                                        </p:attrNameLst>
                                      </p:cBhvr>
                                      <p:to>
                                        <p:strVal val="visible"/>
                                      </p:to>
                                    </p:set>
                                    <p:anim calcmode="lin" valueType="num">
                                      <p:cBhvr>
                                        <p:cTn id="17" dur="500" fill="hold"/>
                                        <p:tgtEl>
                                          <p:spTgt spid="56338"/>
                                        </p:tgtEl>
                                        <p:attrNameLst>
                                          <p:attrName>ppt_w</p:attrName>
                                        </p:attrNameLst>
                                      </p:cBhvr>
                                      <p:tavLst>
                                        <p:tav tm="0">
                                          <p:val>
                                            <p:strVal val="2/3*#ppt_w"/>
                                          </p:val>
                                        </p:tav>
                                        <p:tav tm="100000">
                                          <p:val>
                                            <p:strVal val="#ppt_w"/>
                                          </p:val>
                                        </p:tav>
                                      </p:tavLst>
                                    </p:anim>
                                    <p:anim calcmode="lin" valueType="num">
                                      <p:cBhvr>
                                        <p:cTn id="18" dur="500" fill="hold"/>
                                        <p:tgtEl>
                                          <p:spTgt spid="56338"/>
                                        </p:tgtEl>
                                        <p:attrNameLst>
                                          <p:attrName>ppt_h</p:attrName>
                                        </p:attrNameLst>
                                      </p:cBhvr>
                                      <p:tavLst>
                                        <p:tav tm="0">
                                          <p:val>
                                            <p:strVal val="2/3*#ppt_h"/>
                                          </p:val>
                                        </p:tav>
                                        <p:tav tm="100000">
                                          <p:val>
                                            <p:strVal val="#ppt_h"/>
                                          </p:val>
                                        </p:tav>
                                      </p:tavLst>
                                    </p:anim>
                                  </p:childTnLst>
                                  <p:subTnLst>
                                    <p:set>
                                      <p:cBhvr override="childStyle">
                                        <p:cTn dur="1" fill="hold" display="0" masterRel="nextClick" afterEffect="1"/>
                                        <p:tgtEl>
                                          <p:spTgt spid="5633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4"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ChangeArrowheads="1"/>
          </p:cNvSpPr>
          <p:nvPr/>
        </p:nvSpPr>
        <p:spPr bwMode="auto">
          <a:xfrm>
            <a:off x="214283" y="1071552"/>
            <a:ext cx="8678898" cy="959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考虑如下的帧传送：</a:t>
            </a:r>
          </a:p>
          <a:p>
            <a:pPr marL="342900" indent="-342900" eaLnBrk="0" hangingPunct="0">
              <a:spcBef>
                <a:spcPct val="50000"/>
              </a:spcBef>
              <a:spcAft>
                <a:spcPts val="1000"/>
              </a:spcAft>
              <a:buClr>
                <a:schemeClr val="accent1"/>
              </a:buClr>
              <a:buSzPct val="65000"/>
              <a:buFont typeface="Wingdings" pitchFamily="2" charset="2"/>
              <a:buNone/>
            </a:pPr>
            <a:r>
              <a:rPr lang="zh-CN" altLang="zh-CN" dirty="0">
                <a:latin typeface="微软雅黑" panose="020B0503020204020204" pitchFamily="34" charset="-122"/>
                <a:ea typeface="微软雅黑" panose="020B0503020204020204" pitchFamily="34" charset="-122"/>
              </a:rPr>
              <a:t>(Src=A, Dest=F),  (Src=C, Dest=A),  (Src=E, Dest=C)</a:t>
            </a:r>
          </a:p>
          <a:p>
            <a:pPr marL="342900" indent="-342900">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问交换机</a:t>
            </a:r>
            <a:r>
              <a:rPr lang="zh-CN" altLang="zh-CN" dirty="0">
                <a:latin typeface="微软雅黑" panose="020B0503020204020204" pitchFamily="34" charset="-122"/>
                <a:ea typeface="微软雅黑" panose="020B0503020204020204" pitchFamily="34" charset="-122"/>
              </a:rPr>
              <a:t>s</a:t>
            </a:r>
            <a:r>
              <a:rPr lang="zh-CN" dirty="0">
                <a:latin typeface="微软雅黑" panose="020B0503020204020204" pitchFamily="34" charset="-122"/>
                <a:ea typeface="微软雅黑" panose="020B0503020204020204" pitchFamily="34" charset="-122"/>
              </a:rPr>
              <a:t>学到了什么？</a:t>
            </a:r>
          </a:p>
        </p:txBody>
      </p:sp>
      <p:sp>
        <p:nvSpPr>
          <p:cNvPr id="57349" name="Line 5"/>
          <p:cNvSpPr>
            <a:spLocks noChangeShapeType="1"/>
          </p:cNvSpPr>
          <p:nvPr/>
        </p:nvSpPr>
        <p:spPr bwMode="auto">
          <a:xfrm flipV="1">
            <a:off x="521498" y="4123387"/>
            <a:ext cx="295275" cy="322659"/>
          </a:xfrm>
          <a:prstGeom prst="line">
            <a:avLst/>
          </a:prstGeom>
          <a:noFill/>
          <a:ln w="269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0" name="未知"/>
          <p:cNvSpPr>
            <a:spLocks/>
          </p:cNvSpPr>
          <p:nvPr/>
        </p:nvSpPr>
        <p:spPr bwMode="auto">
          <a:xfrm>
            <a:off x="1262860" y="2450559"/>
            <a:ext cx="1141413" cy="310754"/>
          </a:xfrm>
          <a:custGeom>
            <a:avLst/>
            <a:gdLst>
              <a:gd name="T0" fmla="*/ 670 w 719"/>
              <a:gd name="T1" fmla="*/ 261 h 261"/>
              <a:gd name="T2" fmla="*/ 685 w 719"/>
              <a:gd name="T3" fmla="*/ 258 h 261"/>
              <a:gd name="T4" fmla="*/ 699 w 719"/>
              <a:gd name="T5" fmla="*/ 252 h 261"/>
              <a:gd name="T6" fmla="*/ 710 w 719"/>
              <a:gd name="T7" fmla="*/ 241 h 261"/>
              <a:gd name="T8" fmla="*/ 717 w 719"/>
              <a:gd name="T9" fmla="*/ 227 h 261"/>
              <a:gd name="T10" fmla="*/ 719 w 719"/>
              <a:gd name="T11" fmla="*/ 212 h 261"/>
              <a:gd name="T12" fmla="*/ 719 w 719"/>
              <a:gd name="T13" fmla="*/ 49 h 261"/>
              <a:gd name="T14" fmla="*/ 717 w 719"/>
              <a:gd name="T15" fmla="*/ 34 h 261"/>
              <a:gd name="T16" fmla="*/ 710 w 719"/>
              <a:gd name="T17" fmla="*/ 20 h 261"/>
              <a:gd name="T18" fmla="*/ 699 w 719"/>
              <a:gd name="T19" fmla="*/ 10 h 261"/>
              <a:gd name="T20" fmla="*/ 685 w 719"/>
              <a:gd name="T21" fmla="*/ 2 h 261"/>
              <a:gd name="T22" fmla="*/ 670 w 719"/>
              <a:gd name="T23" fmla="*/ 0 h 261"/>
              <a:gd name="T24" fmla="*/ 49 w 719"/>
              <a:gd name="T25" fmla="*/ 0 h 261"/>
              <a:gd name="T26" fmla="*/ 34 w 719"/>
              <a:gd name="T27" fmla="*/ 2 h 261"/>
              <a:gd name="T28" fmla="*/ 20 w 719"/>
              <a:gd name="T29" fmla="*/ 10 h 261"/>
              <a:gd name="T30" fmla="*/ 9 w 719"/>
              <a:gd name="T31" fmla="*/ 20 h 261"/>
              <a:gd name="T32" fmla="*/ 3 w 719"/>
              <a:gd name="T33" fmla="*/ 34 h 261"/>
              <a:gd name="T34" fmla="*/ 0 w 719"/>
              <a:gd name="T35" fmla="*/ 49 h 261"/>
              <a:gd name="T36" fmla="*/ 0 w 719"/>
              <a:gd name="T37" fmla="*/ 212 h 261"/>
              <a:gd name="T38" fmla="*/ 3 w 719"/>
              <a:gd name="T39" fmla="*/ 227 h 261"/>
              <a:gd name="T40" fmla="*/ 9 w 719"/>
              <a:gd name="T41" fmla="*/ 241 h 261"/>
              <a:gd name="T42" fmla="*/ 20 w 719"/>
              <a:gd name="T43" fmla="*/ 252 h 261"/>
              <a:gd name="T44" fmla="*/ 34 w 719"/>
              <a:gd name="T45" fmla="*/ 258 h 261"/>
              <a:gd name="T46" fmla="*/ 49 w 719"/>
              <a:gd name="T47" fmla="*/ 261 h 261"/>
              <a:gd name="T48" fmla="*/ 670 w 719"/>
              <a:gd name="T49"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9" h="261">
                <a:moveTo>
                  <a:pt x="670" y="261"/>
                </a:moveTo>
                <a:lnTo>
                  <a:pt x="685" y="258"/>
                </a:lnTo>
                <a:lnTo>
                  <a:pt x="699" y="252"/>
                </a:lnTo>
                <a:lnTo>
                  <a:pt x="710" y="241"/>
                </a:lnTo>
                <a:lnTo>
                  <a:pt x="717" y="227"/>
                </a:lnTo>
                <a:lnTo>
                  <a:pt x="719" y="212"/>
                </a:lnTo>
                <a:lnTo>
                  <a:pt x="719" y="49"/>
                </a:lnTo>
                <a:lnTo>
                  <a:pt x="717" y="34"/>
                </a:lnTo>
                <a:lnTo>
                  <a:pt x="710" y="20"/>
                </a:lnTo>
                <a:lnTo>
                  <a:pt x="699" y="10"/>
                </a:lnTo>
                <a:lnTo>
                  <a:pt x="685" y="2"/>
                </a:lnTo>
                <a:lnTo>
                  <a:pt x="670" y="0"/>
                </a:lnTo>
                <a:lnTo>
                  <a:pt x="49" y="0"/>
                </a:lnTo>
                <a:lnTo>
                  <a:pt x="34" y="2"/>
                </a:lnTo>
                <a:lnTo>
                  <a:pt x="20" y="10"/>
                </a:lnTo>
                <a:lnTo>
                  <a:pt x="9" y="20"/>
                </a:lnTo>
                <a:lnTo>
                  <a:pt x="3" y="34"/>
                </a:lnTo>
                <a:lnTo>
                  <a:pt x="0" y="49"/>
                </a:lnTo>
                <a:lnTo>
                  <a:pt x="0" y="212"/>
                </a:lnTo>
                <a:lnTo>
                  <a:pt x="3" y="227"/>
                </a:lnTo>
                <a:lnTo>
                  <a:pt x="9" y="241"/>
                </a:lnTo>
                <a:lnTo>
                  <a:pt x="20" y="252"/>
                </a:lnTo>
                <a:lnTo>
                  <a:pt x="34" y="258"/>
                </a:lnTo>
                <a:lnTo>
                  <a:pt x="49" y="261"/>
                </a:lnTo>
                <a:lnTo>
                  <a:pt x="670" y="261"/>
                </a:lnTo>
                <a:close/>
              </a:path>
            </a:pathLst>
          </a:custGeom>
          <a:solidFill>
            <a:srgbClr val="E6E6E6"/>
          </a:solidFill>
          <a:ln w="1588" cmpd="sng">
            <a:solidFill>
              <a:srgbClr val="000000"/>
            </a:solidFill>
            <a:round/>
            <a:headEnd/>
            <a:tailEnd/>
          </a:ln>
        </p:spPr>
        <p:txBody>
          <a:bodyPr/>
          <a:lstStyle/>
          <a:p>
            <a:endParaRPr lang="zh-CN" altLang="en-US" sz="2000" dirty="0">
              <a:latin typeface="微软雅黑" panose="020B0503020204020204" pitchFamily="34" charset="-122"/>
              <a:ea typeface="微软雅黑" panose="020B0503020204020204" pitchFamily="34" charset="-122"/>
            </a:endParaRPr>
          </a:p>
        </p:txBody>
      </p:sp>
      <p:sp>
        <p:nvSpPr>
          <p:cNvPr id="57351" name="Rectangle 7"/>
          <p:cNvSpPr>
            <a:spLocks noChangeArrowheads="1"/>
          </p:cNvSpPr>
          <p:nvPr/>
        </p:nvSpPr>
        <p:spPr bwMode="auto">
          <a:xfrm>
            <a:off x="1388220" y="2491041"/>
            <a:ext cx="9954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sz="2000" dirty="0">
                <a:latin typeface="微软雅黑" panose="020B0503020204020204" pitchFamily="34" charset="-122"/>
                <a:ea typeface="微软雅黑" panose="020B0503020204020204" pitchFamily="34" charset="-122"/>
              </a:rPr>
              <a:t>交换机 </a:t>
            </a:r>
            <a:r>
              <a:rPr lang="zh-CN" altLang="zh-CN" sz="2000" dirty="0">
                <a:latin typeface="微软雅黑" panose="020B0503020204020204" pitchFamily="34" charset="-122"/>
                <a:ea typeface="微软雅黑" panose="020B0503020204020204" pitchFamily="34" charset="-122"/>
              </a:rPr>
              <a:t>1</a:t>
            </a:r>
            <a:endParaRPr lang="zh-CN" altLang="zh-CN" sz="2400" dirty="0">
              <a:latin typeface="微软雅黑" panose="020B0503020204020204" pitchFamily="34" charset="-122"/>
              <a:ea typeface="微软雅黑" panose="020B0503020204020204" pitchFamily="34" charset="-122"/>
            </a:endParaRPr>
          </a:p>
        </p:txBody>
      </p:sp>
      <p:sp>
        <p:nvSpPr>
          <p:cNvPr id="57352" name="未知"/>
          <p:cNvSpPr>
            <a:spLocks/>
          </p:cNvSpPr>
          <p:nvPr/>
        </p:nvSpPr>
        <p:spPr bwMode="auto">
          <a:xfrm>
            <a:off x="816773" y="2605341"/>
            <a:ext cx="446087" cy="1117997"/>
          </a:xfrm>
          <a:custGeom>
            <a:avLst/>
            <a:gdLst>
              <a:gd name="T0" fmla="*/ 0 w 281"/>
              <a:gd name="T1" fmla="*/ 939 h 939"/>
              <a:gd name="T2" fmla="*/ 0 w 281"/>
              <a:gd name="T3" fmla="*/ 846 h 939"/>
              <a:gd name="T4" fmla="*/ 0 w 281"/>
              <a:gd name="T5" fmla="*/ 0 h 939"/>
              <a:gd name="T6" fmla="*/ 281 w 281"/>
              <a:gd name="T7" fmla="*/ 0 h 939"/>
            </a:gdLst>
            <a:ahLst/>
            <a:cxnLst>
              <a:cxn ang="0">
                <a:pos x="T0" y="T1"/>
              </a:cxn>
              <a:cxn ang="0">
                <a:pos x="T2" y="T3"/>
              </a:cxn>
              <a:cxn ang="0">
                <a:pos x="T4" y="T5"/>
              </a:cxn>
              <a:cxn ang="0">
                <a:pos x="T6" y="T7"/>
              </a:cxn>
            </a:cxnLst>
            <a:rect l="0" t="0" r="r" b="b"/>
            <a:pathLst>
              <a:path w="281" h="939">
                <a:moveTo>
                  <a:pt x="0" y="939"/>
                </a:moveTo>
                <a:lnTo>
                  <a:pt x="0" y="846"/>
                </a:lnTo>
                <a:lnTo>
                  <a:pt x="0" y="0"/>
                </a:lnTo>
                <a:lnTo>
                  <a:pt x="281"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53" name="Rectangle 9"/>
          <p:cNvSpPr>
            <a:spLocks noChangeArrowheads="1"/>
          </p:cNvSpPr>
          <p:nvPr/>
        </p:nvSpPr>
        <p:spPr bwMode="auto">
          <a:xfrm>
            <a:off x="545310" y="3066113"/>
            <a:ext cx="542925" cy="1964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54" name="Rectangle 10"/>
          <p:cNvSpPr>
            <a:spLocks noChangeArrowheads="1"/>
          </p:cNvSpPr>
          <p:nvPr/>
        </p:nvSpPr>
        <p:spPr bwMode="auto">
          <a:xfrm>
            <a:off x="634405" y="3066113"/>
            <a:ext cx="4647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dirty="0"/>
              <a:t>Port1</a:t>
            </a:r>
            <a:endParaRPr lang="zh-CN" altLang="zh-CN" sz="2400" dirty="0">
              <a:latin typeface="Times New Roman" pitchFamily="18" charset="0"/>
            </a:endParaRPr>
          </a:p>
        </p:txBody>
      </p:sp>
      <p:sp>
        <p:nvSpPr>
          <p:cNvPr id="57355" name="未知"/>
          <p:cNvSpPr>
            <a:spLocks/>
          </p:cNvSpPr>
          <p:nvPr/>
        </p:nvSpPr>
        <p:spPr bwMode="auto">
          <a:xfrm>
            <a:off x="235743" y="3723336"/>
            <a:ext cx="1651000" cy="400050"/>
          </a:xfrm>
          <a:custGeom>
            <a:avLst/>
            <a:gdLst>
              <a:gd name="T0" fmla="*/ 171 w 1040"/>
              <a:gd name="T1" fmla="*/ 271 h 336"/>
              <a:gd name="T2" fmla="*/ 222 w 1040"/>
              <a:gd name="T3" fmla="*/ 305 h 336"/>
              <a:gd name="T4" fmla="*/ 285 w 1040"/>
              <a:gd name="T5" fmla="*/ 327 h 336"/>
              <a:gd name="T6" fmla="*/ 354 w 1040"/>
              <a:gd name="T7" fmla="*/ 336 h 336"/>
              <a:gd name="T8" fmla="*/ 425 w 1040"/>
              <a:gd name="T9" fmla="*/ 332 h 336"/>
              <a:gd name="T10" fmla="*/ 490 w 1040"/>
              <a:gd name="T11" fmla="*/ 314 h 336"/>
              <a:gd name="T12" fmla="*/ 549 w 1040"/>
              <a:gd name="T13" fmla="*/ 314 h 336"/>
              <a:gd name="T14" fmla="*/ 615 w 1040"/>
              <a:gd name="T15" fmla="*/ 332 h 336"/>
              <a:gd name="T16" fmla="*/ 684 w 1040"/>
              <a:gd name="T17" fmla="*/ 336 h 336"/>
              <a:gd name="T18" fmla="*/ 754 w 1040"/>
              <a:gd name="T19" fmla="*/ 327 h 336"/>
              <a:gd name="T20" fmla="*/ 816 w 1040"/>
              <a:gd name="T21" fmla="*/ 305 h 336"/>
              <a:gd name="T22" fmla="*/ 867 w 1040"/>
              <a:gd name="T23" fmla="*/ 271 h 336"/>
              <a:gd name="T24" fmla="*/ 910 w 1040"/>
              <a:gd name="T25" fmla="*/ 252 h 336"/>
              <a:gd name="T26" fmla="*/ 960 w 1040"/>
              <a:gd name="T27" fmla="*/ 247 h 336"/>
              <a:gd name="T28" fmla="*/ 1002 w 1040"/>
              <a:gd name="T29" fmla="*/ 229 h 336"/>
              <a:gd name="T30" fmla="*/ 1029 w 1040"/>
              <a:gd name="T31" fmla="*/ 201 h 336"/>
              <a:gd name="T32" fmla="*/ 1040 w 1040"/>
              <a:gd name="T33" fmla="*/ 169 h 336"/>
              <a:gd name="T34" fmla="*/ 1029 w 1040"/>
              <a:gd name="T35" fmla="*/ 136 h 336"/>
              <a:gd name="T36" fmla="*/ 1002 w 1040"/>
              <a:gd name="T37" fmla="*/ 107 h 336"/>
              <a:gd name="T38" fmla="*/ 960 w 1040"/>
              <a:gd name="T39" fmla="*/ 90 h 336"/>
              <a:gd name="T40" fmla="*/ 910 w 1040"/>
              <a:gd name="T41" fmla="*/ 85 h 336"/>
              <a:gd name="T42" fmla="*/ 867 w 1040"/>
              <a:gd name="T43" fmla="*/ 67 h 336"/>
              <a:gd name="T44" fmla="*/ 816 w 1040"/>
              <a:gd name="T45" fmla="*/ 33 h 336"/>
              <a:gd name="T46" fmla="*/ 754 w 1040"/>
              <a:gd name="T47" fmla="*/ 10 h 336"/>
              <a:gd name="T48" fmla="*/ 684 w 1040"/>
              <a:gd name="T49" fmla="*/ 0 h 336"/>
              <a:gd name="T50" fmla="*/ 615 w 1040"/>
              <a:gd name="T51" fmla="*/ 5 h 336"/>
              <a:gd name="T52" fmla="*/ 549 w 1040"/>
              <a:gd name="T53" fmla="*/ 23 h 336"/>
              <a:gd name="T54" fmla="*/ 490 w 1040"/>
              <a:gd name="T55" fmla="*/ 23 h 336"/>
              <a:gd name="T56" fmla="*/ 425 w 1040"/>
              <a:gd name="T57" fmla="*/ 5 h 336"/>
              <a:gd name="T58" fmla="*/ 354 w 1040"/>
              <a:gd name="T59" fmla="*/ 0 h 336"/>
              <a:gd name="T60" fmla="*/ 285 w 1040"/>
              <a:gd name="T61" fmla="*/ 10 h 336"/>
              <a:gd name="T62" fmla="*/ 222 w 1040"/>
              <a:gd name="T63" fmla="*/ 33 h 336"/>
              <a:gd name="T64" fmla="*/ 171 w 1040"/>
              <a:gd name="T65" fmla="*/ 67 h 336"/>
              <a:gd name="T66" fmla="*/ 128 w 1040"/>
              <a:gd name="T67" fmla="*/ 85 h 336"/>
              <a:gd name="T68" fmla="*/ 80 w 1040"/>
              <a:gd name="T69" fmla="*/ 90 h 336"/>
              <a:gd name="T70" fmla="*/ 38 w 1040"/>
              <a:gd name="T71" fmla="*/ 107 h 336"/>
              <a:gd name="T72" fmla="*/ 9 w 1040"/>
              <a:gd name="T73" fmla="*/ 136 h 336"/>
              <a:gd name="T74" fmla="*/ 0 w 1040"/>
              <a:gd name="T75" fmla="*/ 169 h 336"/>
              <a:gd name="T76" fmla="*/ 9 w 1040"/>
              <a:gd name="T77" fmla="*/ 201 h 336"/>
              <a:gd name="T78" fmla="*/ 38 w 1040"/>
              <a:gd name="T79" fmla="*/ 229 h 336"/>
              <a:gd name="T80" fmla="*/ 80 w 1040"/>
              <a:gd name="T81" fmla="*/ 247 h 336"/>
              <a:gd name="T82" fmla="*/ 128 w 1040"/>
              <a:gd name="T83" fmla="*/ 25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0" h="336">
                <a:moveTo>
                  <a:pt x="153" y="250"/>
                </a:moveTo>
                <a:lnTo>
                  <a:pt x="171" y="271"/>
                </a:lnTo>
                <a:lnTo>
                  <a:pt x="195" y="289"/>
                </a:lnTo>
                <a:lnTo>
                  <a:pt x="222" y="305"/>
                </a:lnTo>
                <a:lnTo>
                  <a:pt x="252" y="318"/>
                </a:lnTo>
                <a:lnTo>
                  <a:pt x="285" y="327"/>
                </a:lnTo>
                <a:lnTo>
                  <a:pt x="319" y="333"/>
                </a:lnTo>
                <a:lnTo>
                  <a:pt x="354" y="336"/>
                </a:lnTo>
                <a:lnTo>
                  <a:pt x="390" y="336"/>
                </a:lnTo>
                <a:lnTo>
                  <a:pt x="425" y="332"/>
                </a:lnTo>
                <a:lnTo>
                  <a:pt x="459" y="324"/>
                </a:lnTo>
                <a:lnTo>
                  <a:pt x="490" y="314"/>
                </a:lnTo>
                <a:lnTo>
                  <a:pt x="519" y="299"/>
                </a:lnTo>
                <a:lnTo>
                  <a:pt x="549" y="314"/>
                </a:lnTo>
                <a:lnTo>
                  <a:pt x="581" y="324"/>
                </a:lnTo>
                <a:lnTo>
                  <a:pt x="615" y="332"/>
                </a:lnTo>
                <a:lnTo>
                  <a:pt x="649" y="336"/>
                </a:lnTo>
                <a:lnTo>
                  <a:pt x="684" y="336"/>
                </a:lnTo>
                <a:lnTo>
                  <a:pt x="719" y="333"/>
                </a:lnTo>
                <a:lnTo>
                  <a:pt x="754" y="327"/>
                </a:lnTo>
                <a:lnTo>
                  <a:pt x="786" y="318"/>
                </a:lnTo>
                <a:lnTo>
                  <a:pt x="816" y="305"/>
                </a:lnTo>
                <a:lnTo>
                  <a:pt x="843" y="289"/>
                </a:lnTo>
                <a:lnTo>
                  <a:pt x="867" y="271"/>
                </a:lnTo>
                <a:lnTo>
                  <a:pt x="887" y="250"/>
                </a:lnTo>
                <a:lnTo>
                  <a:pt x="910" y="252"/>
                </a:lnTo>
                <a:lnTo>
                  <a:pt x="935" y="251"/>
                </a:lnTo>
                <a:lnTo>
                  <a:pt x="960" y="247"/>
                </a:lnTo>
                <a:lnTo>
                  <a:pt x="982" y="239"/>
                </a:lnTo>
                <a:lnTo>
                  <a:pt x="1002" y="229"/>
                </a:lnTo>
                <a:lnTo>
                  <a:pt x="1017" y="217"/>
                </a:lnTo>
                <a:lnTo>
                  <a:pt x="1029" y="201"/>
                </a:lnTo>
                <a:lnTo>
                  <a:pt x="1037" y="186"/>
                </a:lnTo>
                <a:lnTo>
                  <a:pt x="1040" y="169"/>
                </a:lnTo>
                <a:lnTo>
                  <a:pt x="1037" y="152"/>
                </a:lnTo>
                <a:lnTo>
                  <a:pt x="1029" y="136"/>
                </a:lnTo>
                <a:lnTo>
                  <a:pt x="1017" y="120"/>
                </a:lnTo>
                <a:lnTo>
                  <a:pt x="1002" y="107"/>
                </a:lnTo>
                <a:lnTo>
                  <a:pt x="982" y="97"/>
                </a:lnTo>
                <a:lnTo>
                  <a:pt x="960" y="90"/>
                </a:lnTo>
                <a:lnTo>
                  <a:pt x="935" y="85"/>
                </a:lnTo>
                <a:lnTo>
                  <a:pt x="910" y="85"/>
                </a:lnTo>
                <a:lnTo>
                  <a:pt x="887" y="87"/>
                </a:lnTo>
                <a:lnTo>
                  <a:pt x="867" y="67"/>
                </a:lnTo>
                <a:lnTo>
                  <a:pt x="843" y="48"/>
                </a:lnTo>
                <a:lnTo>
                  <a:pt x="816" y="33"/>
                </a:lnTo>
                <a:lnTo>
                  <a:pt x="786" y="19"/>
                </a:lnTo>
                <a:lnTo>
                  <a:pt x="754" y="10"/>
                </a:lnTo>
                <a:lnTo>
                  <a:pt x="719" y="4"/>
                </a:lnTo>
                <a:lnTo>
                  <a:pt x="684" y="0"/>
                </a:lnTo>
                <a:lnTo>
                  <a:pt x="649" y="1"/>
                </a:lnTo>
                <a:lnTo>
                  <a:pt x="615" y="5"/>
                </a:lnTo>
                <a:lnTo>
                  <a:pt x="581" y="13"/>
                </a:lnTo>
                <a:lnTo>
                  <a:pt x="549" y="23"/>
                </a:lnTo>
                <a:lnTo>
                  <a:pt x="519" y="38"/>
                </a:lnTo>
                <a:lnTo>
                  <a:pt x="490" y="23"/>
                </a:lnTo>
                <a:lnTo>
                  <a:pt x="459" y="13"/>
                </a:lnTo>
                <a:lnTo>
                  <a:pt x="425" y="5"/>
                </a:lnTo>
                <a:lnTo>
                  <a:pt x="390" y="1"/>
                </a:lnTo>
                <a:lnTo>
                  <a:pt x="354" y="0"/>
                </a:lnTo>
                <a:lnTo>
                  <a:pt x="319" y="4"/>
                </a:lnTo>
                <a:lnTo>
                  <a:pt x="285" y="10"/>
                </a:lnTo>
                <a:lnTo>
                  <a:pt x="252" y="19"/>
                </a:lnTo>
                <a:lnTo>
                  <a:pt x="222" y="33"/>
                </a:lnTo>
                <a:lnTo>
                  <a:pt x="195" y="48"/>
                </a:lnTo>
                <a:lnTo>
                  <a:pt x="171" y="67"/>
                </a:lnTo>
                <a:lnTo>
                  <a:pt x="153" y="87"/>
                </a:lnTo>
                <a:lnTo>
                  <a:pt x="128" y="85"/>
                </a:lnTo>
                <a:lnTo>
                  <a:pt x="103" y="85"/>
                </a:lnTo>
                <a:lnTo>
                  <a:pt x="80" y="90"/>
                </a:lnTo>
                <a:lnTo>
                  <a:pt x="57" y="97"/>
                </a:lnTo>
                <a:lnTo>
                  <a:pt x="38" y="107"/>
                </a:lnTo>
                <a:lnTo>
                  <a:pt x="21" y="120"/>
                </a:lnTo>
                <a:lnTo>
                  <a:pt x="9" y="136"/>
                </a:lnTo>
                <a:lnTo>
                  <a:pt x="3" y="152"/>
                </a:lnTo>
                <a:lnTo>
                  <a:pt x="0" y="169"/>
                </a:lnTo>
                <a:lnTo>
                  <a:pt x="3" y="186"/>
                </a:lnTo>
                <a:lnTo>
                  <a:pt x="9" y="201"/>
                </a:lnTo>
                <a:lnTo>
                  <a:pt x="21" y="217"/>
                </a:lnTo>
                <a:lnTo>
                  <a:pt x="38" y="229"/>
                </a:lnTo>
                <a:lnTo>
                  <a:pt x="57" y="239"/>
                </a:lnTo>
                <a:lnTo>
                  <a:pt x="80" y="247"/>
                </a:lnTo>
                <a:lnTo>
                  <a:pt x="103" y="251"/>
                </a:lnTo>
                <a:lnTo>
                  <a:pt x="128" y="252"/>
                </a:lnTo>
                <a:lnTo>
                  <a:pt x="153" y="250"/>
                </a:lnTo>
                <a:close/>
              </a:path>
            </a:pathLst>
          </a:custGeom>
          <a:solidFill>
            <a:srgbClr val="FFFFFF"/>
          </a:solidFill>
          <a:ln w="6350" cmpd="sng">
            <a:solidFill>
              <a:srgbClr val="000000"/>
            </a:solidFill>
            <a:round/>
            <a:headEnd/>
            <a:tailEnd/>
          </a:ln>
        </p:spPr>
        <p:txBody>
          <a:bodyPr/>
          <a:lstStyle/>
          <a:p>
            <a:endParaRPr lang="zh-CN" altLang="en-US"/>
          </a:p>
        </p:txBody>
      </p:sp>
      <p:sp>
        <p:nvSpPr>
          <p:cNvPr id="57356" name="Rectangle 12"/>
          <p:cNvSpPr>
            <a:spLocks noChangeArrowheads="1"/>
          </p:cNvSpPr>
          <p:nvPr/>
        </p:nvSpPr>
        <p:spPr bwMode="auto">
          <a:xfrm>
            <a:off x="746414" y="3782869"/>
            <a:ext cx="76142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2500"/>
              <a:t>LAN 1</a:t>
            </a:r>
            <a:endParaRPr lang="zh-CN" altLang="zh-CN" sz="2400">
              <a:latin typeface="Times New Roman" pitchFamily="18" charset="0"/>
            </a:endParaRPr>
          </a:p>
        </p:txBody>
      </p:sp>
      <p:sp>
        <p:nvSpPr>
          <p:cNvPr id="57357" name="未知"/>
          <p:cNvSpPr>
            <a:spLocks noEditPoints="1"/>
          </p:cNvSpPr>
          <p:nvPr/>
        </p:nvSpPr>
        <p:spPr bwMode="auto">
          <a:xfrm>
            <a:off x="329405" y="4299599"/>
            <a:ext cx="387350" cy="292894"/>
          </a:xfrm>
          <a:custGeom>
            <a:avLst/>
            <a:gdLst>
              <a:gd name="T0" fmla="*/ 14 w 244"/>
              <a:gd name="T1" fmla="*/ 168 h 246"/>
              <a:gd name="T2" fmla="*/ 46 w 244"/>
              <a:gd name="T3" fmla="*/ 168 h 246"/>
              <a:gd name="T4" fmla="*/ 76 w 244"/>
              <a:gd name="T5" fmla="*/ 184 h 246"/>
              <a:gd name="T6" fmla="*/ 76 w 244"/>
              <a:gd name="T7" fmla="*/ 199 h 246"/>
              <a:gd name="T8" fmla="*/ 38 w 244"/>
              <a:gd name="T9" fmla="*/ 199 h 246"/>
              <a:gd name="T10" fmla="*/ 38 w 244"/>
              <a:gd name="T11" fmla="*/ 206 h 246"/>
              <a:gd name="T12" fmla="*/ 206 w 244"/>
              <a:gd name="T13" fmla="*/ 206 h 246"/>
              <a:gd name="T14" fmla="*/ 206 w 244"/>
              <a:gd name="T15" fmla="*/ 199 h 246"/>
              <a:gd name="T16" fmla="*/ 168 w 244"/>
              <a:gd name="T17" fmla="*/ 199 h 246"/>
              <a:gd name="T18" fmla="*/ 168 w 244"/>
              <a:gd name="T19" fmla="*/ 184 h 246"/>
              <a:gd name="T20" fmla="*/ 199 w 244"/>
              <a:gd name="T21" fmla="*/ 168 h 246"/>
              <a:gd name="T22" fmla="*/ 229 w 244"/>
              <a:gd name="T23" fmla="*/ 168 h 246"/>
              <a:gd name="T24" fmla="*/ 229 w 244"/>
              <a:gd name="T25" fmla="*/ 0 h 246"/>
              <a:gd name="T26" fmla="*/ 14 w 244"/>
              <a:gd name="T27" fmla="*/ 0 h 246"/>
              <a:gd name="T28" fmla="*/ 14 w 244"/>
              <a:gd name="T29" fmla="*/ 168 h 246"/>
              <a:gd name="T30" fmla="*/ 244 w 244"/>
              <a:gd name="T31" fmla="*/ 206 h 246"/>
              <a:gd name="T32" fmla="*/ 0 w 244"/>
              <a:gd name="T33" fmla="*/ 206 h 246"/>
              <a:gd name="T34" fmla="*/ 0 w 244"/>
              <a:gd name="T35" fmla="*/ 246 h 246"/>
              <a:gd name="T36" fmla="*/ 244 w 244"/>
              <a:gd name="T37" fmla="*/ 246 h 246"/>
              <a:gd name="T38" fmla="*/ 244 w 244"/>
              <a:gd name="T39"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46">
                <a:moveTo>
                  <a:pt x="14" y="168"/>
                </a:moveTo>
                <a:lnTo>
                  <a:pt x="46" y="168"/>
                </a:lnTo>
                <a:lnTo>
                  <a:pt x="76" y="184"/>
                </a:lnTo>
                <a:lnTo>
                  <a:pt x="76" y="199"/>
                </a:lnTo>
                <a:lnTo>
                  <a:pt x="38" y="199"/>
                </a:lnTo>
                <a:lnTo>
                  <a:pt x="38" y="206"/>
                </a:lnTo>
                <a:lnTo>
                  <a:pt x="206" y="206"/>
                </a:lnTo>
                <a:lnTo>
                  <a:pt x="206" y="199"/>
                </a:lnTo>
                <a:lnTo>
                  <a:pt x="168" y="199"/>
                </a:lnTo>
                <a:lnTo>
                  <a:pt x="168" y="184"/>
                </a:lnTo>
                <a:lnTo>
                  <a:pt x="199" y="168"/>
                </a:lnTo>
                <a:lnTo>
                  <a:pt x="229" y="168"/>
                </a:lnTo>
                <a:lnTo>
                  <a:pt x="229" y="0"/>
                </a:lnTo>
                <a:lnTo>
                  <a:pt x="14" y="0"/>
                </a:lnTo>
                <a:lnTo>
                  <a:pt x="14" y="168"/>
                </a:lnTo>
                <a:close/>
                <a:moveTo>
                  <a:pt x="244" y="206"/>
                </a:moveTo>
                <a:lnTo>
                  <a:pt x="0" y="206"/>
                </a:lnTo>
                <a:lnTo>
                  <a:pt x="0" y="246"/>
                </a:lnTo>
                <a:lnTo>
                  <a:pt x="244" y="246"/>
                </a:lnTo>
                <a:lnTo>
                  <a:pt x="244" y="206"/>
                </a:lnTo>
                <a:close/>
              </a:path>
            </a:pathLst>
          </a:custGeom>
          <a:solidFill>
            <a:srgbClr val="FFFFFF"/>
          </a:solidFill>
          <a:ln w="6350" cmpd="sng">
            <a:solidFill>
              <a:srgbClr val="000000"/>
            </a:solidFill>
            <a:round/>
            <a:headEnd/>
            <a:tailEnd/>
          </a:ln>
        </p:spPr>
        <p:txBody>
          <a:bodyPr/>
          <a:lstStyle/>
          <a:p>
            <a:endParaRPr lang="zh-CN" altLang="en-US"/>
          </a:p>
        </p:txBody>
      </p:sp>
      <p:sp>
        <p:nvSpPr>
          <p:cNvPr id="57358" name="Line 14"/>
          <p:cNvSpPr>
            <a:spLocks noChangeShapeType="1"/>
          </p:cNvSpPr>
          <p:nvPr/>
        </p:nvSpPr>
        <p:spPr bwMode="auto">
          <a:xfrm>
            <a:off x="450055" y="4536532"/>
            <a:ext cx="146050" cy="1191"/>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15"/>
          <p:cNvSpPr>
            <a:spLocks noChangeShapeType="1"/>
          </p:cNvSpPr>
          <p:nvPr/>
        </p:nvSpPr>
        <p:spPr bwMode="auto">
          <a:xfrm>
            <a:off x="450055" y="4518675"/>
            <a:ext cx="146050"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16"/>
          <p:cNvSpPr>
            <a:spLocks noChangeShapeType="1"/>
          </p:cNvSpPr>
          <p:nvPr/>
        </p:nvSpPr>
        <p:spPr bwMode="auto">
          <a:xfrm>
            <a:off x="402430" y="4499625"/>
            <a:ext cx="242888"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1" name="未知"/>
          <p:cNvSpPr>
            <a:spLocks noEditPoints="1"/>
          </p:cNvSpPr>
          <p:nvPr/>
        </p:nvSpPr>
        <p:spPr bwMode="auto">
          <a:xfrm>
            <a:off x="607222" y="4549631"/>
            <a:ext cx="85725" cy="23813"/>
          </a:xfrm>
          <a:custGeom>
            <a:avLst/>
            <a:gdLst>
              <a:gd name="T0" fmla="*/ 0 w 54"/>
              <a:gd name="T1" fmla="*/ 20 h 20"/>
              <a:gd name="T2" fmla="*/ 54 w 54"/>
              <a:gd name="T3" fmla="*/ 20 h 20"/>
              <a:gd name="T4" fmla="*/ 54 w 54"/>
              <a:gd name="T5" fmla="*/ 0 h 20"/>
              <a:gd name="T6" fmla="*/ 0 w 54"/>
              <a:gd name="T7" fmla="*/ 0 h 20"/>
              <a:gd name="T8" fmla="*/ 0 w 54"/>
              <a:gd name="T9" fmla="*/ 20 h 20"/>
              <a:gd name="T10" fmla="*/ 16 w 54"/>
              <a:gd name="T11" fmla="*/ 16 h 20"/>
              <a:gd name="T12" fmla="*/ 39 w 54"/>
              <a:gd name="T13" fmla="*/ 16 h 20"/>
              <a:gd name="T14" fmla="*/ 39 w 54"/>
              <a:gd name="T15" fmla="*/ 4 h 20"/>
              <a:gd name="T16" fmla="*/ 16 w 54"/>
              <a:gd name="T17" fmla="*/ 4 h 20"/>
              <a:gd name="T18" fmla="*/ 16 w 54"/>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0" y="20"/>
                </a:moveTo>
                <a:lnTo>
                  <a:pt x="54" y="20"/>
                </a:lnTo>
                <a:lnTo>
                  <a:pt x="54" y="0"/>
                </a:lnTo>
                <a:lnTo>
                  <a:pt x="0" y="0"/>
                </a:lnTo>
                <a:lnTo>
                  <a:pt x="0" y="20"/>
                </a:lnTo>
                <a:close/>
                <a:moveTo>
                  <a:pt x="16" y="16"/>
                </a:moveTo>
                <a:lnTo>
                  <a:pt x="39" y="16"/>
                </a:lnTo>
                <a:lnTo>
                  <a:pt x="39" y="4"/>
                </a:lnTo>
                <a:lnTo>
                  <a:pt x="16" y="4"/>
                </a:lnTo>
                <a:lnTo>
                  <a:pt x="16" y="16"/>
                </a:lnTo>
                <a:close/>
              </a:path>
            </a:pathLst>
          </a:custGeom>
          <a:solidFill>
            <a:srgbClr val="FFFFFF"/>
          </a:solidFill>
          <a:ln w="1588" cmpd="sng">
            <a:solidFill>
              <a:srgbClr val="000000"/>
            </a:solidFill>
            <a:round/>
            <a:headEnd/>
            <a:tailEnd/>
          </a:ln>
        </p:spPr>
        <p:txBody>
          <a:bodyPr/>
          <a:lstStyle/>
          <a:p>
            <a:endParaRPr lang="zh-CN" altLang="en-US"/>
          </a:p>
        </p:txBody>
      </p:sp>
      <p:sp>
        <p:nvSpPr>
          <p:cNvPr id="57362" name="Rectangle 18"/>
          <p:cNvSpPr>
            <a:spLocks noChangeArrowheads="1"/>
          </p:cNvSpPr>
          <p:nvPr/>
        </p:nvSpPr>
        <p:spPr bwMode="auto">
          <a:xfrm>
            <a:off x="342110" y="4549631"/>
            <a:ext cx="22225" cy="4763"/>
          </a:xfrm>
          <a:prstGeom prst="rect">
            <a:avLst/>
          </a:prstGeom>
          <a:noFill/>
          <a:ln w="1588"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63" name="Line 19"/>
          <p:cNvSpPr>
            <a:spLocks noChangeShapeType="1"/>
          </p:cNvSpPr>
          <p:nvPr/>
        </p:nvSpPr>
        <p:spPr bwMode="auto">
          <a:xfrm>
            <a:off x="329409" y="4559157"/>
            <a:ext cx="277813"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4" name="Line 20"/>
          <p:cNvSpPr>
            <a:spLocks noChangeShapeType="1"/>
          </p:cNvSpPr>
          <p:nvPr/>
        </p:nvSpPr>
        <p:spPr bwMode="auto">
          <a:xfrm>
            <a:off x="692943" y="4559157"/>
            <a:ext cx="23812"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21"/>
          <p:cNvSpPr>
            <a:spLocks noChangeShapeType="1"/>
          </p:cNvSpPr>
          <p:nvPr/>
        </p:nvSpPr>
        <p:spPr bwMode="auto">
          <a:xfrm>
            <a:off x="329405" y="4578207"/>
            <a:ext cx="387350"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22"/>
          <p:cNvSpPr>
            <a:spLocks noChangeShapeType="1"/>
          </p:cNvSpPr>
          <p:nvPr/>
        </p:nvSpPr>
        <p:spPr bwMode="auto">
          <a:xfrm>
            <a:off x="329405" y="4582968"/>
            <a:ext cx="387350"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23"/>
          <p:cNvSpPr>
            <a:spLocks noChangeShapeType="1"/>
          </p:cNvSpPr>
          <p:nvPr/>
        </p:nvSpPr>
        <p:spPr bwMode="auto">
          <a:xfrm>
            <a:off x="329405" y="4587732"/>
            <a:ext cx="387350"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未知"/>
          <p:cNvSpPr>
            <a:spLocks noEditPoints="1"/>
          </p:cNvSpPr>
          <p:nvPr/>
        </p:nvSpPr>
        <p:spPr bwMode="auto">
          <a:xfrm>
            <a:off x="377030" y="4317458"/>
            <a:ext cx="311150" cy="246460"/>
          </a:xfrm>
          <a:custGeom>
            <a:avLst/>
            <a:gdLst>
              <a:gd name="T0" fmla="*/ 12 w 196"/>
              <a:gd name="T1" fmla="*/ 126 h 207"/>
              <a:gd name="T2" fmla="*/ 12 w 196"/>
              <a:gd name="T3" fmla="*/ 11 h 207"/>
              <a:gd name="T4" fmla="*/ 172 w 196"/>
              <a:gd name="T5" fmla="*/ 11 h 207"/>
              <a:gd name="T6" fmla="*/ 172 w 196"/>
              <a:gd name="T7" fmla="*/ 126 h 207"/>
              <a:gd name="T8" fmla="*/ 12 w 196"/>
              <a:gd name="T9" fmla="*/ 126 h 207"/>
              <a:gd name="T10" fmla="*/ 8 w 196"/>
              <a:gd name="T11" fmla="*/ 130 h 207"/>
              <a:gd name="T12" fmla="*/ 176 w 196"/>
              <a:gd name="T13" fmla="*/ 130 h 207"/>
              <a:gd name="T14" fmla="*/ 176 w 196"/>
              <a:gd name="T15" fmla="*/ 8 h 207"/>
              <a:gd name="T16" fmla="*/ 184 w 196"/>
              <a:gd name="T17" fmla="*/ 0 h 207"/>
              <a:gd name="T18" fmla="*/ 0 w 196"/>
              <a:gd name="T19" fmla="*/ 0 h 207"/>
              <a:gd name="T20" fmla="*/ 0 w 196"/>
              <a:gd name="T21" fmla="*/ 138 h 207"/>
              <a:gd name="T22" fmla="*/ 8 w 196"/>
              <a:gd name="T23" fmla="*/ 130 h 207"/>
              <a:gd name="T24" fmla="*/ 172 w 196"/>
              <a:gd name="T25" fmla="*/ 150 h 207"/>
              <a:gd name="T26" fmla="*/ 180 w 196"/>
              <a:gd name="T27" fmla="*/ 150 h 207"/>
              <a:gd name="T28" fmla="*/ 180 w 196"/>
              <a:gd name="T29" fmla="*/ 144 h 207"/>
              <a:gd name="T30" fmla="*/ 172 w 196"/>
              <a:gd name="T31" fmla="*/ 144 h 207"/>
              <a:gd name="T32" fmla="*/ 172 w 196"/>
              <a:gd name="T33" fmla="*/ 150 h 207"/>
              <a:gd name="T34" fmla="*/ 149 w 196"/>
              <a:gd name="T35" fmla="*/ 207 h 207"/>
              <a:gd name="T36" fmla="*/ 196 w 196"/>
              <a:gd name="T37" fmla="*/ 207 h 207"/>
              <a:gd name="T38" fmla="*/ 196 w 196"/>
              <a:gd name="T39" fmla="*/ 203 h 207"/>
              <a:gd name="T40" fmla="*/ 149 w 196"/>
              <a:gd name="T41" fmla="*/ 203 h 207"/>
              <a:gd name="T42" fmla="*/ 149 w 196"/>
              <a:gd name="T43"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207">
                <a:moveTo>
                  <a:pt x="12" y="126"/>
                </a:moveTo>
                <a:lnTo>
                  <a:pt x="12" y="11"/>
                </a:lnTo>
                <a:lnTo>
                  <a:pt x="172" y="11"/>
                </a:lnTo>
                <a:lnTo>
                  <a:pt x="172" y="126"/>
                </a:lnTo>
                <a:lnTo>
                  <a:pt x="12" y="126"/>
                </a:lnTo>
                <a:close/>
                <a:moveTo>
                  <a:pt x="8" y="130"/>
                </a:moveTo>
                <a:lnTo>
                  <a:pt x="176" y="130"/>
                </a:lnTo>
                <a:lnTo>
                  <a:pt x="176" y="8"/>
                </a:lnTo>
                <a:lnTo>
                  <a:pt x="184" y="0"/>
                </a:lnTo>
                <a:lnTo>
                  <a:pt x="0" y="0"/>
                </a:lnTo>
                <a:lnTo>
                  <a:pt x="0" y="138"/>
                </a:lnTo>
                <a:lnTo>
                  <a:pt x="8" y="130"/>
                </a:lnTo>
                <a:close/>
                <a:moveTo>
                  <a:pt x="172" y="150"/>
                </a:moveTo>
                <a:lnTo>
                  <a:pt x="180" y="150"/>
                </a:lnTo>
                <a:lnTo>
                  <a:pt x="180" y="144"/>
                </a:lnTo>
                <a:lnTo>
                  <a:pt x="172" y="144"/>
                </a:lnTo>
                <a:lnTo>
                  <a:pt x="172" y="150"/>
                </a:lnTo>
                <a:close/>
                <a:moveTo>
                  <a:pt x="149" y="207"/>
                </a:moveTo>
                <a:lnTo>
                  <a:pt x="196" y="207"/>
                </a:lnTo>
                <a:lnTo>
                  <a:pt x="196" y="203"/>
                </a:lnTo>
                <a:lnTo>
                  <a:pt x="149" y="203"/>
                </a:lnTo>
                <a:lnTo>
                  <a:pt x="149" y="207"/>
                </a:lnTo>
                <a:close/>
              </a:path>
            </a:pathLst>
          </a:custGeom>
          <a:solidFill>
            <a:srgbClr val="000000"/>
          </a:solidFill>
          <a:ln w="1588" cmpd="sng">
            <a:solidFill>
              <a:srgbClr val="000000"/>
            </a:solidFill>
            <a:round/>
            <a:headEnd/>
            <a:tailEnd/>
          </a:ln>
        </p:spPr>
        <p:txBody>
          <a:bodyPr/>
          <a:lstStyle/>
          <a:p>
            <a:endParaRPr lang="zh-CN" altLang="en-US"/>
          </a:p>
        </p:txBody>
      </p:sp>
      <p:sp>
        <p:nvSpPr>
          <p:cNvPr id="57369" name="Rectangle 25"/>
          <p:cNvSpPr>
            <a:spLocks noChangeArrowheads="1"/>
          </p:cNvSpPr>
          <p:nvPr/>
        </p:nvSpPr>
        <p:spPr bwMode="auto">
          <a:xfrm>
            <a:off x="445298" y="4612734"/>
            <a:ext cx="155575"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70" name="Rectangle 26"/>
          <p:cNvSpPr>
            <a:spLocks noChangeArrowheads="1"/>
          </p:cNvSpPr>
          <p:nvPr/>
        </p:nvSpPr>
        <p:spPr bwMode="auto">
          <a:xfrm>
            <a:off x="512951" y="4611545"/>
            <a:ext cx="1250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a:t>A</a:t>
            </a:r>
            <a:endParaRPr lang="zh-CN" altLang="zh-CN" sz="2400">
              <a:latin typeface="Times New Roman" pitchFamily="18" charset="0"/>
            </a:endParaRPr>
          </a:p>
        </p:txBody>
      </p:sp>
      <p:sp>
        <p:nvSpPr>
          <p:cNvPr id="57371" name="未知"/>
          <p:cNvSpPr>
            <a:spLocks/>
          </p:cNvSpPr>
          <p:nvPr/>
        </p:nvSpPr>
        <p:spPr bwMode="auto">
          <a:xfrm>
            <a:off x="2664618" y="3723336"/>
            <a:ext cx="1651000" cy="400050"/>
          </a:xfrm>
          <a:custGeom>
            <a:avLst/>
            <a:gdLst>
              <a:gd name="T0" fmla="*/ 171 w 1040"/>
              <a:gd name="T1" fmla="*/ 271 h 336"/>
              <a:gd name="T2" fmla="*/ 222 w 1040"/>
              <a:gd name="T3" fmla="*/ 305 h 336"/>
              <a:gd name="T4" fmla="*/ 285 w 1040"/>
              <a:gd name="T5" fmla="*/ 327 h 336"/>
              <a:gd name="T6" fmla="*/ 354 w 1040"/>
              <a:gd name="T7" fmla="*/ 336 h 336"/>
              <a:gd name="T8" fmla="*/ 425 w 1040"/>
              <a:gd name="T9" fmla="*/ 332 h 336"/>
              <a:gd name="T10" fmla="*/ 490 w 1040"/>
              <a:gd name="T11" fmla="*/ 314 h 336"/>
              <a:gd name="T12" fmla="*/ 549 w 1040"/>
              <a:gd name="T13" fmla="*/ 314 h 336"/>
              <a:gd name="T14" fmla="*/ 615 w 1040"/>
              <a:gd name="T15" fmla="*/ 332 h 336"/>
              <a:gd name="T16" fmla="*/ 684 w 1040"/>
              <a:gd name="T17" fmla="*/ 336 h 336"/>
              <a:gd name="T18" fmla="*/ 755 w 1040"/>
              <a:gd name="T19" fmla="*/ 327 h 336"/>
              <a:gd name="T20" fmla="*/ 816 w 1040"/>
              <a:gd name="T21" fmla="*/ 305 h 336"/>
              <a:gd name="T22" fmla="*/ 867 w 1040"/>
              <a:gd name="T23" fmla="*/ 271 h 336"/>
              <a:gd name="T24" fmla="*/ 910 w 1040"/>
              <a:gd name="T25" fmla="*/ 252 h 336"/>
              <a:gd name="T26" fmla="*/ 960 w 1040"/>
              <a:gd name="T27" fmla="*/ 247 h 336"/>
              <a:gd name="T28" fmla="*/ 1002 w 1040"/>
              <a:gd name="T29" fmla="*/ 229 h 336"/>
              <a:gd name="T30" fmla="*/ 1029 w 1040"/>
              <a:gd name="T31" fmla="*/ 201 h 336"/>
              <a:gd name="T32" fmla="*/ 1040 w 1040"/>
              <a:gd name="T33" fmla="*/ 169 h 336"/>
              <a:gd name="T34" fmla="*/ 1029 w 1040"/>
              <a:gd name="T35" fmla="*/ 136 h 336"/>
              <a:gd name="T36" fmla="*/ 1002 w 1040"/>
              <a:gd name="T37" fmla="*/ 107 h 336"/>
              <a:gd name="T38" fmla="*/ 960 w 1040"/>
              <a:gd name="T39" fmla="*/ 90 h 336"/>
              <a:gd name="T40" fmla="*/ 910 w 1040"/>
              <a:gd name="T41" fmla="*/ 85 h 336"/>
              <a:gd name="T42" fmla="*/ 867 w 1040"/>
              <a:gd name="T43" fmla="*/ 67 h 336"/>
              <a:gd name="T44" fmla="*/ 816 w 1040"/>
              <a:gd name="T45" fmla="*/ 33 h 336"/>
              <a:gd name="T46" fmla="*/ 755 w 1040"/>
              <a:gd name="T47" fmla="*/ 10 h 336"/>
              <a:gd name="T48" fmla="*/ 684 w 1040"/>
              <a:gd name="T49" fmla="*/ 0 h 336"/>
              <a:gd name="T50" fmla="*/ 615 w 1040"/>
              <a:gd name="T51" fmla="*/ 5 h 336"/>
              <a:gd name="T52" fmla="*/ 549 w 1040"/>
              <a:gd name="T53" fmla="*/ 23 h 336"/>
              <a:gd name="T54" fmla="*/ 490 w 1040"/>
              <a:gd name="T55" fmla="*/ 23 h 336"/>
              <a:gd name="T56" fmla="*/ 425 w 1040"/>
              <a:gd name="T57" fmla="*/ 5 h 336"/>
              <a:gd name="T58" fmla="*/ 354 w 1040"/>
              <a:gd name="T59" fmla="*/ 0 h 336"/>
              <a:gd name="T60" fmla="*/ 285 w 1040"/>
              <a:gd name="T61" fmla="*/ 10 h 336"/>
              <a:gd name="T62" fmla="*/ 222 w 1040"/>
              <a:gd name="T63" fmla="*/ 33 h 336"/>
              <a:gd name="T64" fmla="*/ 171 w 1040"/>
              <a:gd name="T65" fmla="*/ 67 h 336"/>
              <a:gd name="T66" fmla="*/ 128 w 1040"/>
              <a:gd name="T67" fmla="*/ 85 h 336"/>
              <a:gd name="T68" fmla="*/ 80 w 1040"/>
              <a:gd name="T69" fmla="*/ 90 h 336"/>
              <a:gd name="T70" fmla="*/ 38 w 1040"/>
              <a:gd name="T71" fmla="*/ 107 h 336"/>
              <a:gd name="T72" fmla="*/ 9 w 1040"/>
              <a:gd name="T73" fmla="*/ 136 h 336"/>
              <a:gd name="T74" fmla="*/ 0 w 1040"/>
              <a:gd name="T75" fmla="*/ 169 h 336"/>
              <a:gd name="T76" fmla="*/ 9 w 1040"/>
              <a:gd name="T77" fmla="*/ 201 h 336"/>
              <a:gd name="T78" fmla="*/ 38 w 1040"/>
              <a:gd name="T79" fmla="*/ 229 h 336"/>
              <a:gd name="T80" fmla="*/ 80 w 1040"/>
              <a:gd name="T81" fmla="*/ 247 h 336"/>
              <a:gd name="T82" fmla="*/ 128 w 1040"/>
              <a:gd name="T83" fmla="*/ 25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0" h="336">
                <a:moveTo>
                  <a:pt x="153" y="250"/>
                </a:moveTo>
                <a:lnTo>
                  <a:pt x="171" y="271"/>
                </a:lnTo>
                <a:lnTo>
                  <a:pt x="195" y="289"/>
                </a:lnTo>
                <a:lnTo>
                  <a:pt x="222" y="305"/>
                </a:lnTo>
                <a:lnTo>
                  <a:pt x="252" y="318"/>
                </a:lnTo>
                <a:lnTo>
                  <a:pt x="285" y="327"/>
                </a:lnTo>
                <a:lnTo>
                  <a:pt x="319" y="333"/>
                </a:lnTo>
                <a:lnTo>
                  <a:pt x="354" y="336"/>
                </a:lnTo>
                <a:lnTo>
                  <a:pt x="390" y="336"/>
                </a:lnTo>
                <a:lnTo>
                  <a:pt x="425" y="332"/>
                </a:lnTo>
                <a:lnTo>
                  <a:pt x="459" y="324"/>
                </a:lnTo>
                <a:lnTo>
                  <a:pt x="490" y="314"/>
                </a:lnTo>
                <a:lnTo>
                  <a:pt x="519" y="299"/>
                </a:lnTo>
                <a:lnTo>
                  <a:pt x="549" y="314"/>
                </a:lnTo>
                <a:lnTo>
                  <a:pt x="581" y="324"/>
                </a:lnTo>
                <a:lnTo>
                  <a:pt x="615" y="332"/>
                </a:lnTo>
                <a:lnTo>
                  <a:pt x="649" y="336"/>
                </a:lnTo>
                <a:lnTo>
                  <a:pt x="684" y="336"/>
                </a:lnTo>
                <a:lnTo>
                  <a:pt x="719" y="333"/>
                </a:lnTo>
                <a:lnTo>
                  <a:pt x="755" y="327"/>
                </a:lnTo>
                <a:lnTo>
                  <a:pt x="786" y="318"/>
                </a:lnTo>
                <a:lnTo>
                  <a:pt x="816" y="305"/>
                </a:lnTo>
                <a:lnTo>
                  <a:pt x="843" y="289"/>
                </a:lnTo>
                <a:lnTo>
                  <a:pt x="867" y="271"/>
                </a:lnTo>
                <a:lnTo>
                  <a:pt x="887" y="250"/>
                </a:lnTo>
                <a:lnTo>
                  <a:pt x="910" y="252"/>
                </a:lnTo>
                <a:lnTo>
                  <a:pt x="935" y="251"/>
                </a:lnTo>
                <a:lnTo>
                  <a:pt x="960" y="247"/>
                </a:lnTo>
                <a:lnTo>
                  <a:pt x="982" y="239"/>
                </a:lnTo>
                <a:lnTo>
                  <a:pt x="1002" y="229"/>
                </a:lnTo>
                <a:lnTo>
                  <a:pt x="1017" y="217"/>
                </a:lnTo>
                <a:lnTo>
                  <a:pt x="1029" y="201"/>
                </a:lnTo>
                <a:lnTo>
                  <a:pt x="1037" y="186"/>
                </a:lnTo>
                <a:lnTo>
                  <a:pt x="1040" y="169"/>
                </a:lnTo>
                <a:lnTo>
                  <a:pt x="1037" y="152"/>
                </a:lnTo>
                <a:lnTo>
                  <a:pt x="1029" y="136"/>
                </a:lnTo>
                <a:lnTo>
                  <a:pt x="1017" y="120"/>
                </a:lnTo>
                <a:lnTo>
                  <a:pt x="1002" y="107"/>
                </a:lnTo>
                <a:lnTo>
                  <a:pt x="982" y="97"/>
                </a:lnTo>
                <a:lnTo>
                  <a:pt x="960" y="90"/>
                </a:lnTo>
                <a:lnTo>
                  <a:pt x="935" y="85"/>
                </a:lnTo>
                <a:lnTo>
                  <a:pt x="910" y="85"/>
                </a:lnTo>
                <a:lnTo>
                  <a:pt x="887" y="87"/>
                </a:lnTo>
                <a:lnTo>
                  <a:pt x="867" y="67"/>
                </a:lnTo>
                <a:lnTo>
                  <a:pt x="843" y="48"/>
                </a:lnTo>
                <a:lnTo>
                  <a:pt x="816" y="33"/>
                </a:lnTo>
                <a:lnTo>
                  <a:pt x="786" y="19"/>
                </a:lnTo>
                <a:lnTo>
                  <a:pt x="755" y="10"/>
                </a:lnTo>
                <a:lnTo>
                  <a:pt x="719" y="4"/>
                </a:lnTo>
                <a:lnTo>
                  <a:pt x="684" y="0"/>
                </a:lnTo>
                <a:lnTo>
                  <a:pt x="649" y="1"/>
                </a:lnTo>
                <a:lnTo>
                  <a:pt x="615" y="5"/>
                </a:lnTo>
                <a:lnTo>
                  <a:pt x="581" y="13"/>
                </a:lnTo>
                <a:lnTo>
                  <a:pt x="549" y="23"/>
                </a:lnTo>
                <a:lnTo>
                  <a:pt x="519" y="38"/>
                </a:lnTo>
                <a:lnTo>
                  <a:pt x="490" y="23"/>
                </a:lnTo>
                <a:lnTo>
                  <a:pt x="459" y="13"/>
                </a:lnTo>
                <a:lnTo>
                  <a:pt x="425" y="5"/>
                </a:lnTo>
                <a:lnTo>
                  <a:pt x="390" y="1"/>
                </a:lnTo>
                <a:lnTo>
                  <a:pt x="354" y="0"/>
                </a:lnTo>
                <a:lnTo>
                  <a:pt x="319" y="4"/>
                </a:lnTo>
                <a:lnTo>
                  <a:pt x="285" y="10"/>
                </a:lnTo>
                <a:lnTo>
                  <a:pt x="252" y="19"/>
                </a:lnTo>
                <a:lnTo>
                  <a:pt x="222" y="33"/>
                </a:lnTo>
                <a:lnTo>
                  <a:pt x="195" y="48"/>
                </a:lnTo>
                <a:lnTo>
                  <a:pt x="171" y="67"/>
                </a:lnTo>
                <a:lnTo>
                  <a:pt x="153" y="87"/>
                </a:lnTo>
                <a:lnTo>
                  <a:pt x="128" y="85"/>
                </a:lnTo>
                <a:lnTo>
                  <a:pt x="103" y="85"/>
                </a:lnTo>
                <a:lnTo>
                  <a:pt x="80" y="90"/>
                </a:lnTo>
                <a:lnTo>
                  <a:pt x="57" y="97"/>
                </a:lnTo>
                <a:lnTo>
                  <a:pt x="38" y="107"/>
                </a:lnTo>
                <a:lnTo>
                  <a:pt x="21" y="120"/>
                </a:lnTo>
                <a:lnTo>
                  <a:pt x="9" y="136"/>
                </a:lnTo>
                <a:lnTo>
                  <a:pt x="3" y="152"/>
                </a:lnTo>
                <a:lnTo>
                  <a:pt x="0" y="169"/>
                </a:lnTo>
                <a:lnTo>
                  <a:pt x="3" y="186"/>
                </a:lnTo>
                <a:lnTo>
                  <a:pt x="9" y="201"/>
                </a:lnTo>
                <a:lnTo>
                  <a:pt x="21" y="217"/>
                </a:lnTo>
                <a:lnTo>
                  <a:pt x="38" y="229"/>
                </a:lnTo>
                <a:lnTo>
                  <a:pt x="57" y="239"/>
                </a:lnTo>
                <a:lnTo>
                  <a:pt x="80" y="247"/>
                </a:lnTo>
                <a:lnTo>
                  <a:pt x="103" y="251"/>
                </a:lnTo>
                <a:lnTo>
                  <a:pt x="128" y="252"/>
                </a:lnTo>
                <a:lnTo>
                  <a:pt x="153" y="250"/>
                </a:lnTo>
                <a:close/>
              </a:path>
            </a:pathLst>
          </a:custGeom>
          <a:solidFill>
            <a:srgbClr val="FFFFFF"/>
          </a:solidFill>
          <a:ln w="6350" cmpd="sng">
            <a:solidFill>
              <a:srgbClr val="000000"/>
            </a:solidFill>
            <a:round/>
            <a:headEnd/>
            <a:tailEnd/>
          </a:ln>
        </p:spPr>
        <p:txBody>
          <a:bodyPr/>
          <a:lstStyle/>
          <a:p>
            <a:endParaRPr lang="zh-CN" altLang="en-US"/>
          </a:p>
        </p:txBody>
      </p:sp>
      <p:sp>
        <p:nvSpPr>
          <p:cNvPr id="57372" name="Rectangle 28"/>
          <p:cNvSpPr>
            <a:spLocks noChangeArrowheads="1"/>
          </p:cNvSpPr>
          <p:nvPr/>
        </p:nvSpPr>
        <p:spPr bwMode="auto">
          <a:xfrm>
            <a:off x="3175289" y="3782869"/>
            <a:ext cx="76142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2500"/>
              <a:t>LAN 2</a:t>
            </a:r>
            <a:endParaRPr lang="zh-CN" altLang="zh-CN" sz="2400">
              <a:latin typeface="Times New Roman" pitchFamily="18" charset="0"/>
            </a:endParaRPr>
          </a:p>
        </p:txBody>
      </p:sp>
      <p:sp>
        <p:nvSpPr>
          <p:cNvPr id="57373" name="未知"/>
          <p:cNvSpPr>
            <a:spLocks noEditPoints="1"/>
          </p:cNvSpPr>
          <p:nvPr/>
        </p:nvSpPr>
        <p:spPr bwMode="auto">
          <a:xfrm>
            <a:off x="2780505" y="4299599"/>
            <a:ext cx="388938" cy="292894"/>
          </a:xfrm>
          <a:custGeom>
            <a:avLst/>
            <a:gdLst>
              <a:gd name="T0" fmla="*/ 16 w 245"/>
              <a:gd name="T1" fmla="*/ 168 h 246"/>
              <a:gd name="T2" fmla="*/ 46 w 245"/>
              <a:gd name="T3" fmla="*/ 168 h 246"/>
              <a:gd name="T4" fmla="*/ 77 w 245"/>
              <a:gd name="T5" fmla="*/ 184 h 246"/>
              <a:gd name="T6" fmla="*/ 77 w 245"/>
              <a:gd name="T7" fmla="*/ 199 h 246"/>
              <a:gd name="T8" fmla="*/ 38 w 245"/>
              <a:gd name="T9" fmla="*/ 199 h 246"/>
              <a:gd name="T10" fmla="*/ 38 w 245"/>
              <a:gd name="T11" fmla="*/ 206 h 246"/>
              <a:gd name="T12" fmla="*/ 207 w 245"/>
              <a:gd name="T13" fmla="*/ 206 h 246"/>
              <a:gd name="T14" fmla="*/ 207 w 245"/>
              <a:gd name="T15" fmla="*/ 199 h 246"/>
              <a:gd name="T16" fmla="*/ 169 w 245"/>
              <a:gd name="T17" fmla="*/ 199 h 246"/>
              <a:gd name="T18" fmla="*/ 169 w 245"/>
              <a:gd name="T19" fmla="*/ 184 h 246"/>
              <a:gd name="T20" fmla="*/ 199 w 245"/>
              <a:gd name="T21" fmla="*/ 168 h 246"/>
              <a:gd name="T22" fmla="*/ 230 w 245"/>
              <a:gd name="T23" fmla="*/ 168 h 246"/>
              <a:gd name="T24" fmla="*/ 230 w 245"/>
              <a:gd name="T25" fmla="*/ 0 h 246"/>
              <a:gd name="T26" fmla="*/ 16 w 245"/>
              <a:gd name="T27" fmla="*/ 0 h 246"/>
              <a:gd name="T28" fmla="*/ 16 w 245"/>
              <a:gd name="T29" fmla="*/ 168 h 246"/>
              <a:gd name="T30" fmla="*/ 245 w 245"/>
              <a:gd name="T31" fmla="*/ 206 h 246"/>
              <a:gd name="T32" fmla="*/ 0 w 245"/>
              <a:gd name="T33" fmla="*/ 206 h 246"/>
              <a:gd name="T34" fmla="*/ 0 w 245"/>
              <a:gd name="T35" fmla="*/ 246 h 246"/>
              <a:gd name="T36" fmla="*/ 245 w 245"/>
              <a:gd name="T37" fmla="*/ 246 h 246"/>
              <a:gd name="T38" fmla="*/ 245 w 245"/>
              <a:gd name="T39"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46">
                <a:moveTo>
                  <a:pt x="16" y="168"/>
                </a:moveTo>
                <a:lnTo>
                  <a:pt x="46" y="168"/>
                </a:lnTo>
                <a:lnTo>
                  <a:pt x="77" y="184"/>
                </a:lnTo>
                <a:lnTo>
                  <a:pt x="77" y="199"/>
                </a:lnTo>
                <a:lnTo>
                  <a:pt x="38" y="199"/>
                </a:lnTo>
                <a:lnTo>
                  <a:pt x="38" y="206"/>
                </a:lnTo>
                <a:lnTo>
                  <a:pt x="207" y="206"/>
                </a:lnTo>
                <a:lnTo>
                  <a:pt x="207" y="199"/>
                </a:lnTo>
                <a:lnTo>
                  <a:pt x="169" y="199"/>
                </a:lnTo>
                <a:lnTo>
                  <a:pt x="169" y="184"/>
                </a:lnTo>
                <a:lnTo>
                  <a:pt x="199" y="168"/>
                </a:lnTo>
                <a:lnTo>
                  <a:pt x="230" y="168"/>
                </a:lnTo>
                <a:lnTo>
                  <a:pt x="230" y="0"/>
                </a:lnTo>
                <a:lnTo>
                  <a:pt x="16" y="0"/>
                </a:lnTo>
                <a:lnTo>
                  <a:pt x="16" y="168"/>
                </a:lnTo>
                <a:close/>
                <a:moveTo>
                  <a:pt x="245" y="206"/>
                </a:moveTo>
                <a:lnTo>
                  <a:pt x="0" y="206"/>
                </a:lnTo>
                <a:lnTo>
                  <a:pt x="0" y="246"/>
                </a:lnTo>
                <a:lnTo>
                  <a:pt x="245" y="246"/>
                </a:lnTo>
                <a:lnTo>
                  <a:pt x="245" y="206"/>
                </a:lnTo>
                <a:close/>
              </a:path>
            </a:pathLst>
          </a:custGeom>
          <a:solidFill>
            <a:srgbClr val="FFFFFF"/>
          </a:solidFill>
          <a:ln w="6350" cmpd="sng">
            <a:solidFill>
              <a:srgbClr val="000000"/>
            </a:solidFill>
            <a:round/>
            <a:headEnd/>
            <a:tailEnd/>
          </a:ln>
        </p:spPr>
        <p:txBody>
          <a:bodyPr/>
          <a:lstStyle/>
          <a:p>
            <a:endParaRPr lang="zh-CN" altLang="en-US"/>
          </a:p>
        </p:txBody>
      </p:sp>
      <p:sp>
        <p:nvSpPr>
          <p:cNvPr id="57374" name="Line 30"/>
          <p:cNvSpPr>
            <a:spLocks noChangeShapeType="1"/>
          </p:cNvSpPr>
          <p:nvPr/>
        </p:nvSpPr>
        <p:spPr bwMode="auto">
          <a:xfrm>
            <a:off x="2902743" y="4536532"/>
            <a:ext cx="146050" cy="1191"/>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31"/>
          <p:cNvSpPr>
            <a:spLocks noChangeShapeType="1"/>
          </p:cNvSpPr>
          <p:nvPr/>
        </p:nvSpPr>
        <p:spPr bwMode="auto">
          <a:xfrm>
            <a:off x="2902743" y="4518675"/>
            <a:ext cx="146050"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32"/>
          <p:cNvSpPr>
            <a:spLocks noChangeShapeType="1"/>
          </p:cNvSpPr>
          <p:nvPr/>
        </p:nvSpPr>
        <p:spPr bwMode="auto">
          <a:xfrm>
            <a:off x="2853530" y="4499625"/>
            <a:ext cx="242888"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未知"/>
          <p:cNvSpPr>
            <a:spLocks noEditPoints="1"/>
          </p:cNvSpPr>
          <p:nvPr/>
        </p:nvSpPr>
        <p:spPr bwMode="auto">
          <a:xfrm>
            <a:off x="3061498" y="4549631"/>
            <a:ext cx="84137" cy="23813"/>
          </a:xfrm>
          <a:custGeom>
            <a:avLst/>
            <a:gdLst>
              <a:gd name="T0" fmla="*/ 0 w 53"/>
              <a:gd name="T1" fmla="*/ 20 h 20"/>
              <a:gd name="T2" fmla="*/ 53 w 53"/>
              <a:gd name="T3" fmla="*/ 20 h 20"/>
              <a:gd name="T4" fmla="*/ 53 w 53"/>
              <a:gd name="T5" fmla="*/ 0 h 20"/>
              <a:gd name="T6" fmla="*/ 0 w 53"/>
              <a:gd name="T7" fmla="*/ 0 h 20"/>
              <a:gd name="T8" fmla="*/ 0 w 53"/>
              <a:gd name="T9" fmla="*/ 20 h 20"/>
              <a:gd name="T10" fmla="*/ 14 w 53"/>
              <a:gd name="T11" fmla="*/ 16 h 20"/>
              <a:gd name="T12" fmla="*/ 38 w 53"/>
              <a:gd name="T13" fmla="*/ 16 h 20"/>
              <a:gd name="T14" fmla="*/ 38 w 53"/>
              <a:gd name="T15" fmla="*/ 4 h 20"/>
              <a:gd name="T16" fmla="*/ 14 w 53"/>
              <a:gd name="T17" fmla="*/ 4 h 20"/>
              <a:gd name="T18" fmla="*/ 14 w 53"/>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0">
                <a:moveTo>
                  <a:pt x="0" y="20"/>
                </a:moveTo>
                <a:lnTo>
                  <a:pt x="53" y="20"/>
                </a:lnTo>
                <a:lnTo>
                  <a:pt x="53" y="0"/>
                </a:lnTo>
                <a:lnTo>
                  <a:pt x="0" y="0"/>
                </a:lnTo>
                <a:lnTo>
                  <a:pt x="0" y="20"/>
                </a:lnTo>
                <a:close/>
                <a:moveTo>
                  <a:pt x="14" y="16"/>
                </a:moveTo>
                <a:lnTo>
                  <a:pt x="38" y="16"/>
                </a:lnTo>
                <a:lnTo>
                  <a:pt x="38" y="4"/>
                </a:lnTo>
                <a:lnTo>
                  <a:pt x="14" y="4"/>
                </a:lnTo>
                <a:lnTo>
                  <a:pt x="14" y="16"/>
                </a:lnTo>
                <a:close/>
              </a:path>
            </a:pathLst>
          </a:custGeom>
          <a:solidFill>
            <a:srgbClr val="FFFFFF"/>
          </a:solidFill>
          <a:ln w="1588" cmpd="sng">
            <a:solidFill>
              <a:srgbClr val="000000"/>
            </a:solidFill>
            <a:round/>
            <a:headEnd/>
            <a:tailEnd/>
          </a:ln>
        </p:spPr>
        <p:txBody>
          <a:bodyPr/>
          <a:lstStyle/>
          <a:p>
            <a:endParaRPr lang="zh-CN" altLang="en-US"/>
          </a:p>
        </p:txBody>
      </p:sp>
      <p:sp>
        <p:nvSpPr>
          <p:cNvPr id="57378" name="Rectangle 34"/>
          <p:cNvSpPr>
            <a:spLocks noChangeArrowheads="1"/>
          </p:cNvSpPr>
          <p:nvPr/>
        </p:nvSpPr>
        <p:spPr bwMode="auto">
          <a:xfrm>
            <a:off x="2793205" y="4549631"/>
            <a:ext cx="25400" cy="4763"/>
          </a:xfrm>
          <a:prstGeom prst="rect">
            <a:avLst/>
          </a:prstGeom>
          <a:noFill/>
          <a:ln w="1588"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79" name="Line 35"/>
          <p:cNvSpPr>
            <a:spLocks noChangeShapeType="1"/>
          </p:cNvSpPr>
          <p:nvPr/>
        </p:nvSpPr>
        <p:spPr bwMode="auto">
          <a:xfrm>
            <a:off x="2780505" y="4559157"/>
            <a:ext cx="280988"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36"/>
          <p:cNvSpPr>
            <a:spLocks noChangeShapeType="1"/>
          </p:cNvSpPr>
          <p:nvPr/>
        </p:nvSpPr>
        <p:spPr bwMode="auto">
          <a:xfrm>
            <a:off x="3145633" y="4559157"/>
            <a:ext cx="23813"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1" name="Line 37"/>
          <p:cNvSpPr>
            <a:spLocks noChangeShapeType="1"/>
          </p:cNvSpPr>
          <p:nvPr/>
        </p:nvSpPr>
        <p:spPr bwMode="auto">
          <a:xfrm>
            <a:off x="2780505" y="4578207"/>
            <a:ext cx="388938"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2" name="Line 38"/>
          <p:cNvSpPr>
            <a:spLocks noChangeShapeType="1"/>
          </p:cNvSpPr>
          <p:nvPr/>
        </p:nvSpPr>
        <p:spPr bwMode="auto">
          <a:xfrm>
            <a:off x="2780505" y="4582968"/>
            <a:ext cx="388938"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3" name="Line 39"/>
          <p:cNvSpPr>
            <a:spLocks noChangeShapeType="1"/>
          </p:cNvSpPr>
          <p:nvPr/>
        </p:nvSpPr>
        <p:spPr bwMode="auto">
          <a:xfrm>
            <a:off x="2780505" y="4587732"/>
            <a:ext cx="388938"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4" name="未知"/>
          <p:cNvSpPr>
            <a:spLocks noEditPoints="1"/>
          </p:cNvSpPr>
          <p:nvPr/>
        </p:nvSpPr>
        <p:spPr bwMode="auto">
          <a:xfrm>
            <a:off x="2828130" y="4317458"/>
            <a:ext cx="311150" cy="246460"/>
          </a:xfrm>
          <a:custGeom>
            <a:avLst/>
            <a:gdLst>
              <a:gd name="T0" fmla="*/ 12 w 196"/>
              <a:gd name="T1" fmla="*/ 126 h 207"/>
              <a:gd name="T2" fmla="*/ 12 w 196"/>
              <a:gd name="T3" fmla="*/ 11 h 207"/>
              <a:gd name="T4" fmla="*/ 173 w 196"/>
              <a:gd name="T5" fmla="*/ 11 h 207"/>
              <a:gd name="T6" fmla="*/ 173 w 196"/>
              <a:gd name="T7" fmla="*/ 126 h 207"/>
              <a:gd name="T8" fmla="*/ 12 w 196"/>
              <a:gd name="T9" fmla="*/ 126 h 207"/>
              <a:gd name="T10" fmla="*/ 8 w 196"/>
              <a:gd name="T11" fmla="*/ 130 h 207"/>
              <a:gd name="T12" fmla="*/ 177 w 196"/>
              <a:gd name="T13" fmla="*/ 130 h 207"/>
              <a:gd name="T14" fmla="*/ 177 w 196"/>
              <a:gd name="T15" fmla="*/ 8 h 207"/>
              <a:gd name="T16" fmla="*/ 185 w 196"/>
              <a:gd name="T17" fmla="*/ 0 h 207"/>
              <a:gd name="T18" fmla="*/ 0 w 196"/>
              <a:gd name="T19" fmla="*/ 0 h 207"/>
              <a:gd name="T20" fmla="*/ 0 w 196"/>
              <a:gd name="T21" fmla="*/ 138 h 207"/>
              <a:gd name="T22" fmla="*/ 8 w 196"/>
              <a:gd name="T23" fmla="*/ 130 h 207"/>
              <a:gd name="T24" fmla="*/ 173 w 196"/>
              <a:gd name="T25" fmla="*/ 150 h 207"/>
              <a:gd name="T26" fmla="*/ 182 w 196"/>
              <a:gd name="T27" fmla="*/ 150 h 207"/>
              <a:gd name="T28" fmla="*/ 182 w 196"/>
              <a:gd name="T29" fmla="*/ 144 h 207"/>
              <a:gd name="T30" fmla="*/ 173 w 196"/>
              <a:gd name="T31" fmla="*/ 144 h 207"/>
              <a:gd name="T32" fmla="*/ 173 w 196"/>
              <a:gd name="T33" fmla="*/ 150 h 207"/>
              <a:gd name="T34" fmla="*/ 151 w 196"/>
              <a:gd name="T35" fmla="*/ 207 h 207"/>
              <a:gd name="T36" fmla="*/ 196 w 196"/>
              <a:gd name="T37" fmla="*/ 207 h 207"/>
              <a:gd name="T38" fmla="*/ 196 w 196"/>
              <a:gd name="T39" fmla="*/ 203 h 207"/>
              <a:gd name="T40" fmla="*/ 151 w 196"/>
              <a:gd name="T41" fmla="*/ 203 h 207"/>
              <a:gd name="T42" fmla="*/ 151 w 196"/>
              <a:gd name="T43"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207">
                <a:moveTo>
                  <a:pt x="12" y="126"/>
                </a:moveTo>
                <a:lnTo>
                  <a:pt x="12" y="11"/>
                </a:lnTo>
                <a:lnTo>
                  <a:pt x="173" y="11"/>
                </a:lnTo>
                <a:lnTo>
                  <a:pt x="173" y="126"/>
                </a:lnTo>
                <a:lnTo>
                  <a:pt x="12" y="126"/>
                </a:lnTo>
                <a:close/>
                <a:moveTo>
                  <a:pt x="8" y="130"/>
                </a:moveTo>
                <a:lnTo>
                  <a:pt x="177" y="130"/>
                </a:lnTo>
                <a:lnTo>
                  <a:pt x="177" y="8"/>
                </a:lnTo>
                <a:lnTo>
                  <a:pt x="185" y="0"/>
                </a:lnTo>
                <a:lnTo>
                  <a:pt x="0" y="0"/>
                </a:lnTo>
                <a:lnTo>
                  <a:pt x="0" y="138"/>
                </a:lnTo>
                <a:lnTo>
                  <a:pt x="8" y="130"/>
                </a:lnTo>
                <a:close/>
                <a:moveTo>
                  <a:pt x="173" y="150"/>
                </a:moveTo>
                <a:lnTo>
                  <a:pt x="182" y="150"/>
                </a:lnTo>
                <a:lnTo>
                  <a:pt x="182" y="144"/>
                </a:lnTo>
                <a:lnTo>
                  <a:pt x="173" y="144"/>
                </a:lnTo>
                <a:lnTo>
                  <a:pt x="173" y="150"/>
                </a:lnTo>
                <a:close/>
                <a:moveTo>
                  <a:pt x="151" y="207"/>
                </a:moveTo>
                <a:lnTo>
                  <a:pt x="196" y="207"/>
                </a:lnTo>
                <a:lnTo>
                  <a:pt x="196" y="203"/>
                </a:lnTo>
                <a:lnTo>
                  <a:pt x="151" y="203"/>
                </a:lnTo>
                <a:lnTo>
                  <a:pt x="151" y="207"/>
                </a:lnTo>
                <a:close/>
              </a:path>
            </a:pathLst>
          </a:custGeom>
          <a:solidFill>
            <a:srgbClr val="000000"/>
          </a:solidFill>
          <a:ln w="1588" cmpd="sng">
            <a:solidFill>
              <a:srgbClr val="000000"/>
            </a:solidFill>
            <a:round/>
            <a:headEnd/>
            <a:tailEnd/>
          </a:ln>
        </p:spPr>
        <p:txBody>
          <a:bodyPr/>
          <a:lstStyle/>
          <a:p>
            <a:endParaRPr lang="zh-CN" altLang="en-US"/>
          </a:p>
        </p:txBody>
      </p:sp>
      <p:sp>
        <p:nvSpPr>
          <p:cNvPr id="57385" name="Rectangle 41"/>
          <p:cNvSpPr>
            <a:spLocks noChangeArrowheads="1"/>
          </p:cNvSpPr>
          <p:nvPr/>
        </p:nvSpPr>
        <p:spPr bwMode="auto">
          <a:xfrm>
            <a:off x="2894810" y="4612734"/>
            <a:ext cx="161925"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86" name="Rectangle 42"/>
          <p:cNvSpPr>
            <a:spLocks noChangeArrowheads="1"/>
          </p:cNvSpPr>
          <p:nvPr/>
        </p:nvSpPr>
        <p:spPr bwMode="auto">
          <a:xfrm>
            <a:off x="2970478" y="4611545"/>
            <a:ext cx="1090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a:t>C</a:t>
            </a:r>
            <a:endParaRPr lang="zh-CN" altLang="zh-CN" sz="2400">
              <a:latin typeface="Times New Roman" pitchFamily="18" charset="0"/>
            </a:endParaRPr>
          </a:p>
        </p:txBody>
      </p:sp>
      <p:sp>
        <p:nvSpPr>
          <p:cNvPr id="57387" name="Line 43"/>
          <p:cNvSpPr>
            <a:spLocks noChangeShapeType="1"/>
          </p:cNvSpPr>
          <p:nvPr/>
        </p:nvSpPr>
        <p:spPr bwMode="auto">
          <a:xfrm flipV="1">
            <a:off x="2975773" y="4123388"/>
            <a:ext cx="269875" cy="176213"/>
          </a:xfrm>
          <a:prstGeom prst="line">
            <a:avLst/>
          </a:prstGeom>
          <a:noFill/>
          <a:ln w="269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8" name="未知"/>
          <p:cNvSpPr>
            <a:spLocks noEditPoints="1"/>
          </p:cNvSpPr>
          <p:nvPr/>
        </p:nvSpPr>
        <p:spPr bwMode="auto">
          <a:xfrm>
            <a:off x="1340648" y="4299599"/>
            <a:ext cx="388937" cy="292894"/>
          </a:xfrm>
          <a:custGeom>
            <a:avLst/>
            <a:gdLst>
              <a:gd name="T0" fmla="*/ 15 w 245"/>
              <a:gd name="T1" fmla="*/ 168 h 246"/>
              <a:gd name="T2" fmla="*/ 45 w 245"/>
              <a:gd name="T3" fmla="*/ 168 h 246"/>
              <a:gd name="T4" fmla="*/ 77 w 245"/>
              <a:gd name="T5" fmla="*/ 184 h 246"/>
              <a:gd name="T6" fmla="*/ 77 w 245"/>
              <a:gd name="T7" fmla="*/ 199 h 246"/>
              <a:gd name="T8" fmla="*/ 38 w 245"/>
              <a:gd name="T9" fmla="*/ 199 h 246"/>
              <a:gd name="T10" fmla="*/ 38 w 245"/>
              <a:gd name="T11" fmla="*/ 206 h 246"/>
              <a:gd name="T12" fmla="*/ 206 w 245"/>
              <a:gd name="T13" fmla="*/ 206 h 246"/>
              <a:gd name="T14" fmla="*/ 206 w 245"/>
              <a:gd name="T15" fmla="*/ 199 h 246"/>
              <a:gd name="T16" fmla="*/ 168 w 245"/>
              <a:gd name="T17" fmla="*/ 199 h 246"/>
              <a:gd name="T18" fmla="*/ 168 w 245"/>
              <a:gd name="T19" fmla="*/ 184 h 246"/>
              <a:gd name="T20" fmla="*/ 200 w 245"/>
              <a:gd name="T21" fmla="*/ 168 h 246"/>
              <a:gd name="T22" fmla="*/ 230 w 245"/>
              <a:gd name="T23" fmla="*/ 168 h 246"/>
              <a:gd name="T24" fmla="*/ 230 w 245"/>
              <a:gd name="T25" fmla="*/ 0 h 246"/>
              <a:gd name="T26" fmla="*/ 15 w 245"/>
              <a:gd name="T27" fmla="*/ 0 h 246"/>
              <a:gd name="T28" fmla="*/ 15 w 245"/>
              <a:gd name="T29" fmla="*/ 168 h 246"/>
              <a:gd name="T30" fmla="*/ 245 w 245"/>
              <a:gd name="T31" fmla="*/ 206 h 246"/>
              <a:gd name="T32" fmla="*/ 0 w 245"/>
              <a:gd name="T33" fmla="*/ 206 h 246"/>
              <a:gd name="T34" fmla="*/ 0 w 245"/>
              <a:gd name="T35" fmla="*/ 246 h 246"/>
              <a:gd name="T36" fmla="*/ 245 w 245"/>
              <a:gd name="T37" fmla="*/ 246 h 246"/>
              <a:gd name="T38" fmla="*/ 245 w 245"/>
              <a:gd name="T39"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46">
                <a:moveTo>
                  <a:pt x="15" y="168"/>
                </a:moveTo>
                <a:lnTo>
                  <a:pt x="45" y="168"/>
                </a:lnTo>
                <a:lnTo>
                  <a:pt x="77" y="184"/>
                </a:lnTo>
                <a:lnTo>
                  <a:pt x="77" y="199"/>
                </a:lnTo>
                <a:lnTo>
                  <a:pt x="38" y="199"/>
                </a:lnTo>
                <a:lnTo>
                  <a:pt x="38" y="206"/>
                </a:lnTo>
                <a:lnTo>
                  <a:pt x="206" y="206"/>
                </a:lnTo>
                <a:lnTo>
                  <a:pt x="206" y="199"/>
                </a:lnTo>
                <a:lnTo>
                  <a:pt x="168" y="199"/>
                </a:lnTo>
                <a:lnTo>
                  <a:pt x="168" y="184"/>
                </a:lnTo>
                <a:lnTo>
                  <a:pt x="200" y="168"/>
                </a:lnTo>
                <a:lnTo>
                  <a:pt x="230" y="168"/>
                </a:lnTo>
                <a:lnTo>
                  <a:pt x="230" y="0"/>
                </a:lnTo>
                <a:lnTo>
                  <a:pt x="15" y="0"/>
                </a:lnTo>
                <a:lnTo>
                  <a:pt x="15" y="168"/>
                </a:lnTo>
                <a:close/>
                <a:moveTo>
                  <a:pt x="245" y="206"/>
                </a:moveTo>
                <a:lnTo>
                  <a:pt x="0" y="206"/>
                </a:lnTo>
                <a:lnTo>
                  <a:pt x="0" y="246"/>
                </a:lnTo>
                <a:lnTo>
                  <a:pt x="245" y="246"/>
                </a:lnTo>
                <a:lnTo>
                  <a:pt x="245" y="206"/>
                </a:lnTo>
                <a:close/>
              </a:path>
            </a:pathLst>
          </a:custGeom>
          <a:solidFill>
            <a:srgbClr val="FFFFFF"/>
          </a:solidFill>
          <a:ln w="6350" cmpd="sng">
            <a:solidFill>
              <a:srgbClr val="000000"/>
            </a:solidFill>
            <a:round/>
            <a:headEnd/>
            <a:tailEnd/>
          </a:ln>
        </p:spPr>
        <p:txBody>
          <a:bodyPr/>
          <a:lstStyle/>
          <a:p>
            <a:endParaRPr lang="zh-CN" altLang="en-US"/>
          </a:p>
        </p:txBody>
      </p:sp>
      <p:sp>
        <p:nvSpPr>
          <p:cNvPr id="57389" name="Line 45"/>
          <p:cNvSpPr>
            <a:spLocks noChangeShapeType="1"/>
          </p:cNvSpPr>
          <p:nvPr/>
        </p:nvSpPr>
        <p:spPr bwMode="auto">
          <a:xfrm>
            <a:off x="1462885" y="4536532"/>
            <a:ext cx="144463" cy="1191"/>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0" name="Line 46"/>
          <p:cNvSpPr>
            <a:spLocks noChangeShapeType="1"/>
          </p:cNvSpPr>
          <p:nvPr/>
        </p:nvSpPr>
        <p:spPr bwMode="auto">
          <a:xfrm>
            <a:off x="1462885" y="4518675"/>
            <a:ext cx="144463"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1" name="Line 47"/>
          <p:cNvSpPr>
            <a:spLocks noChangeShapeType="1"/>
          </p:cNvSpPr>
          <p:nvPr/>
        </p:nvSpPr>
        <p:spPr bwMode="auto">
          <a:xfrm>
            <a:off x="1412085" y="4499625"/>
            <a:ext cx="246063"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2" name="未知"/>
          <p:cNvSpPr>
            <a:spLocks noEditPoints="1"/>
          </p:cNvSpPr>
          <p:nvPr/>
        </p:nvSpPr>
        <p:spPr bwMode="auto">
          <a:xfrm>
            <a:off x="1620048" y="4549631"/>
            <a:ext cx="85725" cy="23813"/>
          </a:xfrm>
          <a:custGeom>
            <a:avLst/>
            <a:gdLst>
              <a:gd name="T0" fmla="*/ 0 w 54"/>
              <a:gd name="T1" fmla="*/ 20 h 20"/>
              <a:gd name="T2" fmla="*/ 54 w 54"/>
              <a:gd name="T3" fmla="*/ 20 h 20"/>
              <a:gd name="T4" fmla="*/ 54 w 54"/>
              <a:gd name="T5" fmla="*/ 0 h 20"/>
              <a:gd name="T6" fmla="*/ 0 w 54"/>
              <a:gd name="T7" fmla="*/ 0 h 20"/>
              <a:gd name="T8" fmla="*/ 0 w 54"/>
              <a:gd name="T9" fmla="*/ 20 h 20"/>
              <a:gd name="T10" fmla="*/ 16 w 54"/>
              <a:gd name="T11" fmla="*/ 16 h 20"/>
              <a:gd name="T12" fmla="*/ 38 w 54"/>
              <a:gd name="T13" fmla="*/ 16 h 20"/>
              <a:gd name="T14" fmla="*/ 38 w 54"/>
              <a:gd name="T15" fmla="*/ 4 h 20"/>
              <a:gd name="T16" fmla="*/ 16 w 54"/>
              <a:gd name="T17" fmla="*/ 4 h 20"/>
              <a:gd name="T18" fmla="*/ 16 w 54"/>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0" y="20"/>
                </a:moveTo>
                <a:lnTo>
                  <a:pt x="54" y="20"/>
                </a:lnTo>
                <a:lnTo>
                  <a:pt x="54" y="0"/>
                </a:lnTo>
                <a:lnTo>
                  <a:pt x="0" y="0"/>
                </a:lnTo>
                <a:lnTo>
                  <a:pt x="0" y="20"/>
                </a:lnTo>
                <a:close/>
                <a:moveTo>
                  <a:pt x="16" y="16"/>
                </a:moveTo>
                <a:lnTo>
                  <a:pt x="38" y="16"/>
                </a:lnTo>
                <a:lnTo>
                  <a:pt x="38" y="4"/>
                </a:lnTo>
                <a:lnTo>
                  <a:pt x="16" y="4"/>
                </a:lnTo>
                <a:lnTo>
                  <a:pt x="16" y="16"/>
                </a:lnTo>
                <a:close/>
              </a:path>
            </a:pathLst>
          </a:custGeom>
          <a:solidFill>
            <a:srgbClr val="FFFFFF"/>
          </a:solidFill>
          <a:ln w="1588" cmpd="sng">
            <a:solidFill>
              <a:srgbClr val="000000"/>
            </a:solidFill>
            <a:round/>
            <a:headEnd/>
            <a:tailEnd/>
          </a:ln>
        </p:spPr>
        <p:txBody>
          <a:bodyPr/>
          <a:lstStyle/>
          <a:p>
            <a:endParaRPr lang="zh-CN" altLang="en-US"/>
          </a:p>
        </p:txBody>
      </p:sp>
      <p:sp>
        <p:nvSpPr>
          <p:cNvPr id="57393" name="Rectangle 49"/>
          <p:cNvSpPr>
            <a:spLocks noChangeArrowheads="1"/>
          </p:cNvSpPr>
          <p:nvPr/>
        </p:nvSpPr>
        <p:spPr bwMode="auto">
          <a:xfrm>
            <a:off x="1351755" y="4549631"/>
            <a:ext cx="25400" cy="4763"/>
          </a:xfrm>
          <a:prstGeom prst="rect">
            <a:avLst/>
          </a:prstGeom>
          <a:noFill/>
          <a:ln w="1588"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94" name="Line 50"/>
          <p:cNvSpPr>
            <a:spLocks noChangeShapeType="1"/>
          </p:cNvSpPr>
          <p:nvPr/>
        </p:nvSpPr>
        <p:spPr bwMode="auto">
          <a:xfrm>
            <a:off x="1340643" y="4559157"/>
            <a:ext cx="279400"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5" name="Line 51"/>
          <p:cNvSpPr>
            <a:spLocks noChangeShapeType="1"/>
          </p:cNvSpPr>
          <p:nvPr/>
        </p:nvSpPr>
        <p:spPr bwMode="auto">
          <a:xfrm>
            <a:off x="1705768" y="4559157"/>
            <a:ext cx="23812"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6" name="Line 52"/>
          <p:cNvSpPr>
            <a:spLocks noChangeShapeType="1"/>
          </p:cNvSpPr>
          <p:nvPr/>
        </p:nvSpPr>
        <p:spPr bwMode="auto">
          <a:xfrm>
            <a:off x="1340648" y="4578207"/>
            <a:ext cx="388937"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7" name="Line 53"/>
          <p:cNvSpPr>
            <a:spLocks noChangeShapeType="1"/>
          </p:cNvSpPr>
          <p:nvPr/>
        </p:nvSpPr>
        <p:spPr bwMode="auto">
          <a:xfrm>
            <a:off x="1340648" y="4582968"/>
            <a:ext cx="388937"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8" name="Line 54"/>
          <p:cNvSpPr>
            <a:spLocks noChangeShapeType="1"/>
          </p:cNvSpPr>
          <p:nvPr/>
        </p:nvSpPr>
        <p:spPr bwMode="auto">
          <a:xfrm>
            <a:off x="1340648" y="4587732"/>
            <a:ext cx="388937"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9" name="未知"/>
          <p:cNvSpPr>
            <a:spLocks noEditPoints="1"/>
          </p:cNvSpPr>
          <p:nvPr/>
        </p:nvSpPr>
        <p:spPr bwMode="auto">
          <a:xfrm>
            <a:off x="1389860" y="4317458"/>
            <a:ext cx="309563" cy="246460"/>
          </a:xfrm>
          <a:custGeom>
            <a:avLst/>
            <a:gdLst>
              <a:gd name="T0" fmla="*/ 10 w 195"/>
              <a:gd name="T1" fmla="*/ 126 h 207"/>
              <a:gd name="T2" fmla="*/ 10 w 195"/>
              <a:gd name="T3" fmla="*/ 11 h 207"/>
              <a:gd name="T4" fmla="*/ 171 w 195"/>
              <a:gd name="T5" fmla="*/ 11 h 207"/>
              <a:gd name="T6" fmla="*/ 171 w 195"/>
              <a:gd name="T7" fmla="*/ 126 h 207"/>
              <a:gd name="T8" fmla="*/ 10 w 195"/>
              <a:gd name="T9" fmla="*/ 126 h 207"/>
              <a:gd name="T10" fmla="*/ 7 w 195"/>
              <a:gd name="T11" fmla="*/ 130 h 207"/>
              <a:gd name="T12" fmla="*/ 175 w 195"/>
              <a:gd name="T13" fmla="*/ 130 h 207"/>
              <a:gd name="T14" fmla="*/ 175 w 195"/>
              <a:gd name="T15" fmla="*/ 8 h 207"/>
              <a:gd name="T16" fmla="*/ 183 w 195"/>
              <a:gd name="T17" fmla="*/ 0 h 207"/>
              <a:gd name="T18" fmla="*/ 0 w 195"/>
              <a:gd name="T19" fmla="*/ 0 h 207"/>
              <a:gd name="T20" fmla="*/ 0 w 195"/>
              <a:gd name="T21" fmla="*/ 138 h 207"/>
              <a:gd name="T22" fmla="*/ 7 w 195"/>
              <a:gd name="T23" fmla="*/ 130 h 207"/>
              <a:gd name="T24" fmla="*/ 171 w 195"/>
              <a:gd name="T25" fmla="*/ 150 h 207"/>
              <a:gd name="T26" fmla="*/ 180 w 195"/>
              <a:gd name="T27" fmla="*/ 150 h 207"/>
              <a:gd name="T28" fmla="*/ 180 w 195"/>
              <a:gd name="T29" fmla="*/ 144 h 207"/>
              <a:gd name="T30" fmla="*/ 171 w 195"/>
              <a:gd name="T31" fmla="*/ 144 h 207"/>
              <a:gd name="T32" fmla="*/ 171 w 195"/>
              <a:gd name="T33" fmla="*/ 150 h 207"/>
              <a:gd name="T34" fmla="*/ 149 w 195"/>
              <a:gd name="T35" fmla="*/ 207 h 207"/>
              <a:gd name="T36" fmla="*/ 195 w 195"/>
              <a:gd name="T37" fmla="*/ 207 h 207"/>
              <a:gd name="T38" fmla="*/ 195 w 195"/>
              <a:gd name="T39" fmla="*/ 203 h 207"/>
              <a:gd name="T40" fmla="*/ 149 w 195"/>
              <a:gd name="T41" fmla="*/ 203 h 207"/>
              <a:gd name="T42" fmla="*/ 149 w 195"/>
              <a:gd name="T43"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 h="207">
                <a:moveTo>
                  <a:pt x="10" y="126"/>
                </a:moveTo>
                <a:lnTo>
                  <a:pt x="10" y="11"/>
                </a:lnTo>
                <a:lnTo>
                  <a:pt x="171" y="11"/>
                </a:lnTo>
                <a:lnTo>
                  <a:pt x="171" y="126"/>
                </a:lnTo>
                <a:lnTo>
                  <a:pt x="10" y="126"/>
                </a:lnTo>
                <a:close/>
                <a:moveTo>
                  <a:pt x="7" y="130"/>
                </a:moveTo>
                <a:lnTo>
                  <a:pt x="175" y="130"/>
                </a:lnTo>
                <a:lnTo>
                  <a:pt x="175" y="8"/>
                </a:lnTo>
                <a:lnTo>
                  <a:pt x="183" y="0"/>
                </a:lnTo>
                <a:lnTo>
                  <a:pt x="0" y="0"/>
                </a:lnTo>
                <a:lnTo>
                  <a:pt x="0" y="138"/>
                </a:lnTo>
                <a:lnTo>
                  <a:pt x="7" y="130"/>
                </a:lnTo>
                <a:close/>
                <a:moveTo>
                  <a:pt x="171" y="150"/>
                </a:moveTo>
                <a:lnTo>
                  <a:pt x="180" y="150"/>
                </a:lnTo>
                <a:lnTo>
                  <a:pt x="180" y="144"/>
                </a:lnTo>
                <a:lnTo>
                  <a:pt x="171" y="144"/>
                </a:lnTo>
                <a:lnTo>
                  <a:pt x="171" y="150"/>
                </a:lnTo>
                <a:close/>
                <a:moveTo>
                  <a:pt x="149" y="207"/>
                </a:moveTo>
                <a:lnTo>
                  <a:pt x="195" y="207"/>
                </a:lnTo>
                <a:lnTo>
                  <a:pt x="195" y="203"/>
                </a:lnTo>
                <a:lnTo>
                  <a:pt x="149" y="203"/>
                </a:lnTo>
                <a:lnTo>
                  <a:pt x="149" y="207"/>
                </a:lnTo>
                <a:close/>
              </a:path>
            </a:pathLst>
          </a:custGeom>
          <a:solidFill>
            <a:srgbClr val="000000"/>
          </a:solidFill>
          <a:ln w="1588" cmpd="sng">
            <a:solidFill>
              <a:srgbClr val="000000"/>
            </a:solidFill>
            <a:round/>
            <a:headEnd/>
            <a:tailEnd/>
          </a:ln>
        </p:spPr>
        <p:txBody>
          <a:bodyPr/>
          <a:lstStyle/>
          <a:p>
            <a:endParaRPr lang="zh-CN" altLang="en-US"/>
          </a:p>
        </p:txBody>
      </p:sp>
      <p:sp>
        <p:nvSpPr>
          <p:cNvPr id="57400" name="Rectangle 56"/>
          <p:cNvSpPr>
            <a:spLocks noChangeArrowheads="1"/>
          </p:cNvSpPr>
          <p:nvPr/>
        </p:nvSpPr>
        <p:spPr bwMode="auto">
          <a:xfrm>
            <a:off x="1454948" y="4612734"/>
            <a:ext cx="161925"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401" name="Rectangle 57"/>
          <p:cNvSpPr>
            <a:spLocks noChangeArrowheads="1"/>
          </p:cNvSpPr>
          <p:nvPr/>
        </p:nvSpPr>
        <p:spPr bwMode="auto">
          <a:xfrm>
            <a:off x="1525822" y="4611545"/>
            <a:ext cx="1154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a:t>B</a:t>
            </a:r>
            <a:endParaRPr lang="zh-CN" altLang="zh-CN" sz="2400">
              <a:latin typeface="Times New Roman" pitchFamily="18" charset="0"/>
            </a:endParaRPr>
          </a:p>
        </p:txBody>
      </p:sp>
      <p:sp>
        <p:nvSpPr>
          <p:cNvPr id="57402" name="Line 58"/>
          <p:cNvSpPr>
            <a:spLocks noChangeShapeType="1"/>
          </p:cNvSpPr>
          <p:nvPr/>
        </p:nvSpPr>
        <p:spPr bwMode="auto">
          <a:xfrm flipH="1" flipV="1">
            <a:off x="1302543" y="4123388"/>
            <a:ext cx="233362" cy="176213"/>
          </a:xfrm>
          <a:prstGeom prst="line">
            <a:avLst/>
          </a:prstGeom>
          <a:noFill/>
          <a:ln w="269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3" name="Line 59"/>
          <p:cNvSpPr>
            <a:spLocks noChangeShapeType="1"/>
          </p:cNvSpPr>
          <p:nvPr/>
        </p:nvSpPr>
        <p:spPr bwMode="auto">
          <a:xfrm flipH="1" flipV="1">
            <a:off x="3731423" y="4123388"/>
            <a:ext cx="295275" cy="176213"/>
          </a:xfrm>
          <a:prstGeom prst="line">
            <a:avLst/>
          </a:prstGeom>
          <a:noFill/>
          <a:ln w="269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4" name="未知"/>
          <p:cNvSpPr>
            <a:spLocks noEditPoints="1"/>
          </p:cNvSpPr>
          <p:nvPr/>
        </p:nvSpPr>
        <p:spPr bwMode="auto">
          <a:xfrm>
            <a:off x="3831435" y="4299599"/>
            <a:ext cx="390525" cy="292894"/>
          </a:xfrm>
          <a:custGeom>
            <a:avLst/>
            <a:gdLst>
              <a:gd name="T0" fmla="*/ 16 w 246"/>
              <a:gd name="T1" fmla="*/ 168 h 246"/>
              <a:gd name="T2" fmla="*/ 46 w 246"/>
              <a:gd name="T3" fmla="*/ 168 h 246"/>
              <a:gd name="T4" fmla="*/ 77 w 246"/>
              <a:gd name="T5" fmla="*/ 184 h 246"/>
              <a:gd name="T6" fmla="*/ 77 w 246"/>
              <a:gd name="T7" fmla="*/ 199 h 246"/>
              <a:gd name="T8" fmla="*/ 38 w 246"/>
              <a:gd name="T9" fmla="*/ 199 h 246"/>
              <a:gd name="T10" fmla="*/ 38 w 246"/>
              <a:gd name="T11" fmla="*/ 206 h 246"/>
              <a:gd name="T12" fmla="*/ 207 w 246"/>
              <a:gd name="T13" fmla="*/ 206 h 246"/>
              <a:gd name="T14" fmla="*/ 207 w 246"/>
              <a:gd name="T15" fmla="*/ 199 h 246"/>
              <a:gd name="T16" fmla="*/ 169 w 246"/>
              <a:gd name="T17" fmla="*/ 199 h 246"/>
              <a:gd name="T18" fmla="*/ 169 w 246"/>
              <a:gd name="T19" fmla="*/ 184 h 246"/>
              <a:gd name="T20" fmla="*/ 200 w 246"/>
              <a:gd name="T21" fmla="*/ 168 h 246"/>
              <a:gd name="T22" fmla="*/ 230 w 246"/>
              <a:gd name="T23" fmla="*/ 168 h 246"/>
              <a:gd name="T24" fmla="*/ 230 w 246"/>
              <a:gd name="T25" fmla="*/ 0 h 246"/>
              <a:gd name="T26" fmla="*/ 16 w 246"/>
              <a:gd name="T27" fmla="*/ 0 h 246"/>
              <a:gd name="T28" fmla="*/ 16 w 246"/>
              <a:gd name="T29" fmla="*/ 168 h 246"/>
              <a:gd name="T30" fmla="*/ 246 w 246"/>
              <a:gd name="T31" fmla="*/ 206 h 246"/>
              <a:gd name="T32" fmla="*/ 0 w 246"/>
              <a:gd name="T33" fmla="*/ 206 h 246"/>
              <a:gd name="T34" fmla="*/ 0 w 246"/>
              <a:gd name="T35" fmla="*/ 246 h 246"/>
              <a:gd name="T36" fmla="*/ 246 w 246"/>
              <a:gd name="T37" fmla="*/ 246 h 246"/>
              <a:gd name="T38" fmla="*/ 246 w 246"/>
              <a:gd name="T39"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6">
                <a:moveTo>
                  <a:pt x="16" y="168"/>
                </a:moveTo>
                <a:lnTo>
                  <a:pt x="46" y="168"/>
                </a:lnTo>
                <a:lnTo>
                  <a:pt x="77" y="184"/>
                </a:lnTo>
                <a:lnTo>
                  <a:pt x="77" y="199"/>
                </a:lnTo>
                <a:lnTo>
                  <a:pt x="38" y="199"/>
                </a:lnTo>
                <a:lnTo>
                  <a:pt x="38" y="206"/>
                </a:lnTo>
                <a:lnTo>
                  <a:pt x="207" y="206"/>
                </a:lnTo>
                <a:lnTo>
                  <a:pt x="207" y="199"/>
                </a:lnTo>
                <a:lnTo>
                  <a:pt x="169" y="199"/>
                </a:lnTo>
                <a:lnTo>
                  <a:pt x="169" y="184"/>
                </a:lnTo>
                <a:lnTo>
                  <a:pt x="200" y="168"/>
                </a:lnTo>
                <a:lnTo>
                  <a:pt x="230" y="168"/>
                </a:lnTo>
                <a:lnTo>
                  <a:pt x="230" y="0"/>
                </a:lnTo>
                <a:lnTo>
                  <a:pt x="16" y="0"/>
                </a:lnTo>
                <a:lnTo>
                  <a:pt x="16" y="168"/>
                </a:lnTo>
                <a:close/>
                <a:moveTo>
                  <a:pt x="246" y="206"/>
                </a:moveTo>
                <a:lnTo>
                  <a:pt x="0" y="206"/>
                </a:lnTo>
                <a:lnTo>
                  <a:pt x="0" y="246"/>
                </a:lnTo>
                <a:lnTo>
                  <a:pt x="246" y="246"/>
                </a:lnTo>
                <a:lnTo>
                  <a:pt x="246" y="206"/>
                </a:lnTo>
                <a:close/>
              </a:path>
            </a:pathLst>
          </a:custGeom>
          <a:solidFill>
            <a:srgbClr val="FFFFFF"/>
          </a:solidFill>
          <a:ln w="6350" cmpd="sng">
            <a:solidFill>
              <a:srgbClr val="000000"/>
            </a:solidFill>
            <a:round/>
            <a:headEnd/>
            <a:tailEnd/>
          </a:ln>
        </p:spPr>
        <p:txBody>
          <a:bodyPr/>
          <a:lstStyle/>
          <a:p>
            <a:endParaRPr lang="zh-CN" altLang="en-US"/>
          </a:p>
        </p:txBody>
      </p:sp>
      <p:sp>
        <p:nvSpPr>
          <p:cNvPr id="57405" name="Line 61"/>
          <p:cNvSpPr>
            <a:spLocks noChangeShapeType="1"/>
          </p:cNvSpPr>
          <p:nvPr/>
        </p:nvSpPr>
        <p:spPr bwMode="auto">
          <a:xfrm>
            <a:off x="3953668" y="4536532"/>
            <a:ext cx="146050" cy="1191"/>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6" name="Line 62"/>
          <p:cNvSpPr>
            <a:spLocks noChangeShapeType="1"/>
          </p:cNvSpPr>
          <p:nvPr/>
        </p:nvSpPr>
        <p:spPr bwMode="auto">
          <a:xfrm>
            <a:off x="3953668" y="4518675"/>
            <a:ext cx="146050"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7" name="Line 63"/>
          <p:cNvSpPr>
            <a:spLocks noChangeShapeType="1"/>
          </p:cNvSpPr>
          <p:nvPr/>
        </p:nvSpPr>
        <p:spPr bwMode="auto">
          <a:xfrm>
            <a:off x="3904460" y="4499625"/>
            <a:ext cx="244475"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8" name="未知"/>
          <p:cNvSpPr>
            <a:spLocks noEditPoints="1"/>
          </p:cNvSpPr>
          <p:nvPr/>
        </p:nvSpPr>
        <p:spPr bwMode="auto">
          <a:xfrm>
            <a:off x="4110835" y="4549631"/>
            <a:ext cx="85725" cy="23813"/>
          </a:xfrm>
          <a:custGeom>
            <a:avLst/>
            <a:gdLst>
              <a:gd name="T0" fmla="*/ 0 w 54"/>
              <a:gd name="T1" fmla="*/ 20 h 20"/>
              <a:gd name="T2" fmla="*/ 54 w 54"/>
              <a:gd name="T3" fmla="*/ 20 h 20"/>
              <a:gd name="T4" fmla="*/ 54 w 54"/>
              <a:gd name="T5" fmla="*/ 0 h 20"/>
              <a:gd name="T6" fmla="*/ 0 w 54"/>
              <a:gd name="T7" fmla="*/ 0 h 20"/>
              <a:gd name="T8" fmla="*/ 0 w 54"/>
              <a:gd name="T9" fmla="*/ 20 h 20"/>
              <a:gd name="T10" fmla="*/ 16 w 54"/>
              <a:gd name="T11" fmla="*/ 16 h 20"/>
              <a:gd name="T12" fmla="*/ 38 w 54"/>
              <a:gd name="T13" fmla="*/ 16 h 20"/>
              <a:gd name="T14" fmla="*/ 38 w 54"/>
              <a:gd name="T15" fmla="*/ 4 h 20"/>
              <a:gd name="T16" fmla="*/ 16 w 54"/>
              <a:gd name="T17" fmla="*/ 4 h 20"/>
              <a:gd name="T18" fmla="*/ 16 w 54"/>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0" y="20"/>
                </a:moveTo>
                <a:lnTo>
                  <a:pt x="54" y="20"/>
                </a:lnTo>
                <a:lnTo>
                  <a:pt x="54" y="0"/>
                </a:lnTo>
                <a:lnTo>
                  <a:pt x="0" y="0"/>
                </a:lnTo>
                <a:lnTo>
                  <a:pt x="0" y="20"/>
                </a:lnTo>
                <a:close/>
                <a:moveTo>
                  <a:pt x="16" y="16"/>
                </a:moveTo>
                <a:lnTo>
                  <a:pt x="38" y="16"/>
                </a:lnTo>
                <a:lnTo>
                  <a:pt x="38" y="4"/>
                </a:lnTo>
                <a:lnTo>
                  <a:pt x="16" y="4"/>
                </a:lnTo>
                <a:lnTo>
                  <a:pt x="16" y="16"/>
                </a:lnTo>
                <a:close/>
              </a:path>
            </a:pathLst>
          </a:custGeom>
          <a:solidFill>
            <a:srgbClr val="FFFFFF"/>
          </a:solidFill>
          <a:ln w="1588" cmpd="sng">
            <a:solidFill>
              <a:srgbClr val="000000"/>
            </a:solidFill>
            <a:round/>
            <a:headEnd/>
            <a:tailEnd/>
          </a:ln>
        </p:spPr>
        <p:txBody>
          <a:bodyPr/>
          <a:lstStyle/>
          <a:p>
            <a:endParaRPr lang="zh-CN" altLang="en-US"/>
          </a:p>
        </p:txBody>
      </p:sp>
      <p:sp>
        <p:nvSpPr>
          <p:cNvPr id="57409" name="Rectangle 65"/>
          <p:cNvSpPr>
            <a:spLocks noChangeArrowheads="1"/>
          </p:cNvSpPr>
          <p:nvPr/>
        </p:nvSpPr>
        <p:spPr bwMode="auto">
          <a:xfrm>
            <a:off x="3844135" y="4549631"/>
            <a:ext cx="23813" cy="4763"/>
          </a:xfrm>
          <a:prstGeom prst="rect">
            <a:avLst/>
          </a:prstGeom>
          <a:noFill/>
          <a:ln w="1588"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10" name="Line 66"/>
          <p:cNvSpPr>
            <a:spLocks noChangeShapeType="1"/>
          </p:cNvSpPr>
          <p:nvPr/>
        </p:nvSpPr>
        <p:spPr bwMode="auto">
          <a:xfrm>
            <a:off x="3831430" y="4559157"/>
            <a:ext cx="279400"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11" name="Line 67"/>
          <p:cNvSpPr>
            <a:spLocks noChangeShapeType="1"/>
          </p:cNvSpPr>
          <p:nvPr/>
        </p:nvSpPr>
        <p:spPr bwMode="auto">
          <a:xfrm>
            <a:off x="4196555" y="4559157"/>
            <a:ext cx="25400"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12" name="Line 68"/>
          <p:cNvSpPr>
            <a:spLocks noChangeShapeType="1"/>
          </p:cNvSpPr>
          <p:nvPr/>
        </p:nvSpPr>
        <p:spPr bwMode="auto">
          <a:xfrm>
            <a:off x="3831435" y="4578207"/>
            <a:ext cx="390525"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13" name="Line 69"/>
          <p:cNvSpPr>
            <a:spLocks noChangeShapeType="1"/>
          </p:cNvSpPr>
          <p:nvPr/>
        </p:nvSpPr>
        <p:spPr bwMode="auto">
          <a:xfrm>
            <a:off x="3831435" y="4582968"/>
            <a:ext cx="390525"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14" name="Line 70"/>
          <p:cNvSpPr>
            <a:spLocks noChangeShapeType="1"/>
          </p:cNvSpPr>
          <p:nvPr/>
        </p:nvSpPr>
        <p:spPr bwMode="auto">
          <a:xfrm>
            <a:off x="3831435" y="4587732"/>
            <a:ext cx="390525"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15" name="未知"/>
          <p:cNvSpPr>
            <a:spLocks noEditPoints="1"/>
          </p:cNvSpPr>
          <p:nvPr/>
        </p:nvSpPr>
        <p:spPr bwMode="auto">
          <a:xfrm>
            <a:off x="3880643" y="4317458"/>
            <a:ext cx="309562" cy="246460"/>
          </a:xfrm>
          <a:custGeom>
            <a:avLst/>
            <a:gdLst>
              <a:gd name="T0" fmla="*/ 11 w 195"/>
              <a:gd name="T1" fmla="*/ 126 h 207"/>
              <a:gd name="T2" fmla="*/ 11 w 195"/>
              <a:gd name="T3" fmla="*/ 11 h 207"/>
              <a:gd name="T4" fmla="*/ 172 w 195"/>
              <a:gd name="T5" fmla="*/ 11 h 207"/>
              <a:gd name="T6" fmla="*/ 172 w 195"/>
              <a:gd name="T7" fmla="*/ 126 h 207"/>
              <a:gd name="T8" fmla="*/ 11 w 195"/>
              <a:gd name="T9" fmla="*/ 126 h 207"/>
              <a:gd name="T10" fmla="*/ 7 w 195"/>
              <a:gd name="T11" fmla="*/ 130 h 207"/>
              <a:gd name="T12" fmla="*/ 176 w 195"/>
              <a:gd name="T13" fmla="*/ 130 h 207"/>
              <a:gd name="T14" fmla="*/ 176 w 195"/>
              <a:gd name="T15" fmla="*/ 8 h 207"/>
              <a:gd name="T16" fmla="*/ 183 w 195"/>
              <a:gd name="T17" fmla="*/ 0 h 207"/>
              <a:gd name="T18" fmla="*/ 0 w 195"/>
              <a:gd name="T19" fmla="*/ 0 h 207"/>
              <a:gd name="T20" fmla="*/ 0 w 195"/>
              <a:gd name="T21" fmla="*/ 138 h 207"/>
              <a:gd name="T22" fmla="*/ 7 w 195"/>
              <a:gd name="T23" fmla="*/ 130 h 207"/>
              <a:gd name="T24" fmla="*/ 172 w 195"/>
              <a:gd name="T25" fmla="*/ 150 h 207"/>
              <a:gd name="T26" fmla="*/ 181 w 195"/>
              <a:gd name="T27" fmla="*/ 150 h 207"/>
              <a:gd name="T28" fmla="*/ 181 w 195"/>
              <a:gd name="T29" fmla="*/ 144 h 207"/>
              <a:gd name="T30" fmla="*/ 172 w 195"/>
              <a:gd name="T31" fmla="*/ 144 h 207"/>
              <a:gd name="T32" fmla="*/ 172 w 195"/>
              <a:gd name="T33" fmla="*/ 150 h 207"/>
              <a:gd name="T34" fmla="*/ 149 w 195"/>
              <a:gd name="T35" fmla="*/ 207 h 207"/>
              <a:gd name="T36" fmla="*/ 195 w 195"/>
              <a:gd name="T37" fmla="*/ 207 h 207"/>
              <a:gd name="T38" fmla="*/ 195 w 195"/>
              <a:gd name="T39" fmla="*/ 203 h 207"/>
              <a:gd name="T40" fmla="*/ 149 w 195"/>
              <a:gd name="T41" fmla="*/ 203 h 207"/>
              <a:gd name="T42" fmla="*/ 149 w 195"/>
              <a:gd name="T43"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 h="207">
                <a:moveTo>
                  <a:pt x="11" y="126"/>
                </a:moveTo>
                <a:lnTo>
                  <a:pt x="11" y="11"/>
                </a:lnTo>
                <a:lnTo>
                  <a:pt x="172" y="11"/>
                </a:lnTo>
                <a:lnTo>
                  <a:pt x="172" y="126"/>
                </a:lnTo>
                <a:lnTo>
                  <a:pt x="11" y="126"/>
                </a:lnTo>
                <a:close/>
                <a:moveTo>
                  <a:pt x="7" y="130"/>
                </a:moveTo>
                <a:lnTo>
                  <a:pt x="176" y="130"/>
                </a:lnTo>
                <a:lnTo>
                  <a:pt x="176" y="8"/>
                </a:lnTo>
                <a:lnTo>
                  <a:pt x="183" y="0"/>
                </a:lnTo>
                <a:lnTo>
                  <a:pt x="0" y="0"/>
                </a:lnTo>
                <a:lnTo>
                  <a:pt x="0" y="138"/>
                </a:lnTo>
                <a:lnTo>
                  <a:pt x="7" y="130"/>
                </a:lnTo>
                <a:close/>
                <a:moveTo>
                  <a:pt x="172" y="150"/>
                </a:moveTo>
                <a:lnTo>
                  <a:pt x="181" y="150"/>
                </a:lnTo>
                <a:lnTo>
                  <a:pt x="181" y="144"/>
                </a:lnTo>
                <a:lnTo>
                  <a:pt x="172" y="144"/>
                </a:lnTo>
                <a:lnTo>
                  <a:pt x="172" y="150"/>
                </a:lnTo>
                <a:close/>
                <a:moveTo>
                  <a:pt x="149" y="207"/>
                </a:moveTo>
                <a:lnTo>
                  <a:pt x="195" y="207"/>
                </a:lnTo>
                <a:lnTo>
                  <a:pt x="195" y="203"/>
                </a:lnTo>
                <a:lnTo>
                  <a:pt x="149" y="203"/>
                </a:lnTo>
                <a:lnTo>
                  <a:pt x="149" y="207"/>
                </a:lnTo>
                <a:close/>
              </a:path>
            </a:pathLst>
          </a:custGeom>
          <a:solidFill>
            <a:srgbClr val="000000"/>
          </a:solidFill>
          <a:ln w="1588" cmpd="sng">
            <a:solidFill>
              <a:srgbClr val="000000"/>
            </a:solidFill>
            <a:round/>
            <a:headEnd/>
            <a:tailEnd/>
          </a:ln>
        </p:spPr>
        <p:txBody>
          <a:bodyPr/>
          <a:lstStyle/>
          <a:p>
            <a:endParaRPr lang="zh-CN" altLang="en-US"/>
          </a:p>
        </p:txBody>
      </p:sp>
      <p:sp>
        <p:nvSpPr>
          <p:cNvPr id="57416" name="Rectangle 72"/>
          <p:cNvSpPr>
            <a:spLocks noChangeArrowheads="1"/>
          </p:cNvSpPr>
          <p:nvPr/>
        </p:nvSpPr>
        <p:spPr bwMode="auto">
          <a:xfrm>
            <a:off x="3945735" y="4612734"/>
            <a:ext cx="161925"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417" name="Rectangle 73"/>
          <p:cNvSpPr>
            <a:spLocks noChangeArrowheads="1"/>
          </p:cNvSpPr>
          <p:nvPr/>
        </p:nvSpPr>
        <p:spPr bwMode="auto">
          <a:xfrm>
            <a:off x="4010984" y="4611545"/>
            <a:ext cx="1298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a:t>D</a:t>
            </a:r>
            <a:endParaRPr lang="zh-CN" altLang="zh-CN" sz="2400">
              <a:latin typeface="Times New Roman" pitchFamily="18" charset="0"/>
            </a:endParaRPr>
          </a:p>
        </p:txBody>
      </p:sp>
      <p:sp>
        <p:nvSpPr>
          <p:cNvPr id="57418" name="未知"/>
          <p:cNvSpPr>
            <a:spLocks/>
          </p:cNvSpPr>
          <p:nvPr/>
        </p:nvSpPr>
        <p:spPr bwMode="auto">
          <a:xfrm>
            <a:off x="5155405" y="3723336"/>
            <a:ext cx="1651000" cy="400050"/>
          </a:xfrm>
          <a:custGeom>
            <a:avLst/>
            <a:gdLst>
              <a:gd name="T0" fmla="*/ 172 w 1040"/>
              <a:gd name="T1" fmla="*/ 271 h 336"/>
              <a:gd name="T2" fmla="*/ 223 w 1040"/>
              <a:gd name="T3" fmla="*/ 305 h 336"/>
              <a:gd name="T4" fmla="*/ 285 w 1040"/>
              <a:gd name="T5" fmla="*/ 327 h 336"/>
              <a:gd name="T6" fmla="*/ 355 w 1040"/>
              <a:gd name="T7" fmla="*/ 336 h 336"/>
              <a:gd name="T8" fmla="*/ 425 w 1040"/>
              <a:gd name="T9" fmla="*/ 332 h 336"/>
              <a:gd name="T10" fmla="*/ 491 w 1040"/>
              <a:gd name="T11" fmla="*/ 314 h 336"/>
              <a:gd name="T12" fmla="*/ 549 w 1040"/>
              <a:gd name="T13" fmla="*/ 314 h 336"/>
              <a:gd name="T14" fmla="*/ 615 w 1040"/>
              <a:gd name="T15" fmla="*/ 332 h 336"/>
              <a:gd name="T16" fmla="*/ 684 w 1040"/>
              <a:gd name="T17" fmla="*/ 336 h 336"/>
              <a:gd name="T18" fmla="*/ 755 w 1040"/>
              <a:gd name="T19" fmla="*/ 327 h 336"/>
              <a:gd name="T20" fmla="*/ 816 w 1040"/>
              <a:gd name="T21" fmla="*/ 305 h 336"/>
              <a:gd name="T22" fmla="*/ 867 w 1040"/>
              <a:gd name="T23" fmla="*/ 271 h 336"/>
              <a:gd name="T24" fmla="*/ 910 w 1040"/>
              <a:gd name="T25" fmla="*/ 252 h 336"/>
              <a:gd name="T26" fmla="*/ 960 w 1040"/>
              <a:gd name="T27" fmla="*/ 247 h 336"/>
              <a:gd name="T28" fmla="*/ 1002 w 1040"/>
              <a:gd name="T29" fmla="*/ 229 h 336"/>
              <a:gd name="T30" fmla="*/ 1029 w 1040"/>
              <a:gd name="T31" fmla="*/ 201 h 336"/>
              <a:gd name="T32" fmla="*/ 1040 w 1040"/>
              <a:gd name="T33" fmla="*/ 169 h 336"/>
              <a:gd name="T34" fmla="*/ 1029 w 1040"/>
              <a:gd name="T35" fmla="*/ 136 h 336"/>
              <a:gd name="T36" fmla="*/ 1002 w 1040"/>
              <a:gd name="T37" fmla="*/ 107 h 336"/>
              <a:gd name="T38" fmla="*/ 960 w 1040"/>
              <a:gd name="T39" fmla="*/ 90 h 336"/>
              <a:gd name="T40" fmla="*/ 910 w 1040"/>
              <a:gd name="T41" fmla="*/ 85 h 336"/>
              <a:gd name="T42" fmla="*/ 867 w 1040"/>
              <a:gd name="T43" fmla="*/ 67 h 336"/>
              <a:gd name="T44" fmla="*/ 816 w 1040"/>
              <a:gd name="T45" fmla="*/ 33 h 336"/>
              <a:gd name="T46" fmla="*/ 755 w 1040"/>
              <a:gd name="T47" fmla="*/ 10 h 336"/>
              <a:gd name="T48" fmla="*/ 684 w 1040"/>
              <a:gd name="T49" fmla="*/ 0 h 336"/>
              <a:gd name="T50" fmla="*/ 615 w 1040"/>
              <a:gd name="T51" fmla="*/ 5 h 336"/>
              <a:gd name="T52" fmla="*/ 549 w 1040"/>
              <a:gd name="T53" fmla="*/ 23 h 336"/>
              <a:gd name="T54" fmla="*/ 491 w 1040"/>
              <a:gd name="T55" fmla="*/ 23 h 336"/>
              <a:gd name="T56" fmla="*/ 425 w 1040"/>
              <a:gd name="T57" fmla="*/ 5 h 336"/>
              <a:gd name="T58" fmla="*/ 355 w 1040"/>
              <a:gd name="T59" fmla="*/ 0 h 336"/>
              <a:gd name="T60" fmla="*/ 285 w 1040"/>
              <a:gd name="T61" fmla="*/ 10 h 336"/>
              <a:gd name="T62" fmla="*/ 223 w 1040"/>
              <a:gd name="T63" fmla="*/ 33 h 336"/>
              <a:gd name="T64" fmla="*/ 172 w 1040"/>
              <a:gd name="T65" fmla="*/ 67 h 336"/>
              <a:gd name="T66" fmla="*/ 128 w 1040"/>
              <a:gd name="T67" fmla="*/ 85 h 336"/>
              <a:gd name="T68" fmla="*/ 80 w 1040"/>
              <a:gd name="T69" fmla="*/ 90 h 336"/>
              <a:gd name="T70" fmla="*/ 38 w 1040"/>
              <a:gd name="T71" fmla="*/ 107 h 336"/>
              <a:gd name="T72" fmla="*/ 9 w 1040"/>
              <a:gd name="T73" fmla="*/ 136 h 336"/>
              <a:gd name="T74" fmla="*/ 0 w 1040"/>
              <a:gd name="T75" fmla="*/ 169 h 336"/>
              <a:gd name="T76" fmla="*/ 9 w 1040"/>
              <a:gd name="T77" fmla="*/ 201 h 336"/>
              <a:gd name="T78" fmla="*/ 38 w 1040"/>
              <a:gd name="T79" fmla="*/ 229 h 336"/>
              <a:gd name="T80" fmla="*/ 80 w 1040"/>
              <a:gd name="T81" fmla="*/ 247 h 336"/>
              <a:gd name="T82" fmla="*/ 128 w 1040"/>
              <a:gd name="T83" fmla="*/ 25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0" h="336">
                <a:moveTo>
                  <a:pt x="153" y="250"/>
                </a:moveTo>
                <a:lnTo>
                  <a:pt x="172" y="271"/>
                </a:lnTo>
                <a:lnTo>
                  <a:pt x="195" y="289"/>
                </a:lnTo>
                <a:lnTo>
                  <a:pt x="223" y="305"/>
                </a:lnTo>
                <a:lnTo>
                  <a:pt x="253" y="318"/>
                </a:lnTo>
                <a:lnTo>
                  <a:pt x="285" y="327"/>
                </a:lnTo>
                <a:lnTo>
                  <a:pt x="319" y="333"/>
                </a:lnTo>
                <a:lnTo>
                  <a:pt x="355" y="336"/>
                </a:lnTo>
                <a:lnTo>
                  <a:pt x="390" y="336"/>
                </a:lnTo>
                <a:lnTo>
                  <a:pt x="425" y="332"/>
                </a:lnTo>
                <a:lnTo>
                  <a:pt x="459" y="324"/>
                </a:lnTo>
                <a:lnTo>
                  <a:pt x="491" y="314"/>
                </a:lnTo>
                <a:lnTo>
                  <a:pt x="519" y="299"/>
                </a:lnTo>
                <a:lnTo>
                  <a:pt x="549" y="314"/>
                </a:lnTo>
                <a:lnTo>
                  <a:pt x="581" y="324"/>
                </a:lnTo>
                <a:lnTo>
                  <a:pt x="615" y="332"/>
                </a:lnTo>
                <a:lnTo>
                  <a:pt x="649" y="336"/>
                </a:lnTo>
                <a:lnTo>
                  <a:pt x="684" y="336"/>
                </a:lnTo>
                <a:lnTo>
                  <a:pt x="719" y="333"/>
                </a:lnTo>
                <a:lnTo>
                  <a:pt x="755" y="327"/>
                </a:lnTo>
                <a:lnTo>
                  <a:pt x="786" y="318"/>
                </a:lnTo>
                <a:lnTo>
                  <a:pt x="816" y="305"/>
                </a:lnTo>
                <a:lnTo>
                  <a:pt x="844" y="289"/>
                </a:lnTo>
                <a:lnTo>
                  <a:pt x="867" y="271"/>
                </a:lnTo>
                <a:lnTo>
                  <a:pt x="887" y="250"/>
                </a:lnTo>
                <a:lnTo>
                  <a:pt x="910" y="252"/>
                </a:lnTo>
                <a:lnTo>
                  <a:pt x="935" y="251"/>
                </a:lnTo>
                <a:lnTo>
                  <a:pt x="960" y="247"/>
                </a:lnTo>
                <a:lnTo>
                  <a:pt x="982" y="239"/>
                </a:lnTo>
                <a:lnTo>
                  <a:pt x="1002" y="229"/>
                </a:lnTo>
                <a:lnTo>
                  <a:pt x="1018" y="217"/>
                </a:lnTo>
                <a:lnTo>
                  <a:pt x="1029" y="201"/>
                </a:lnTo>
                <a:lnTo>
                  <a:pt x="1037" y="186"/>
                </a:lnTo>
                <a:lnTo>
                  <a:pt x="1040" y="169"/>
                </a:lnTo>
                <a:lnTo>
                  <a:pt x="1037" y="152"/>
                </a:lnTo>
                <a:lnTo>
                  <a:pt x="1029" y="136"/>
                </a:lnTo>
                <a:lnTo>
                  <a:pt x="1018" y="120"/>
                </a:lnTo>
                <a:lnTo>
                  <a:pt x="1002" y="107"/>
                </a:lnTo>
                <a:lnTo>
                  <a:pt x="982" y="97"/>
                </a:lnTo>
                <a:lnTo>
                  <a:pt x="960" y="90"/>
                </a:lnTo>
                <a:lnTo>
                  <a:pt x="935" y="85"/>
                </a:lnTo>
                <a:lnTo>
                  <a:pt x="910" y="85"/>
                </a:lnTo>
                <a:lnTo>
                  <a:pt x="887" y="87"/>
                </a:lnTo>
                <a:lnTo>
                  <a:pt x="867" y="67"/>
                </a:lnTo>
                <a:lnTo>
                  <a:pt x="844" y="48"/>
                </a:lnTo>
                <a:lnTo>
                  <a:pt x="816" y="33"/>
                </a:lnTo>
                <a:lnTo>
                  <a:pt x="786" y="19"/>
                </a:lnTo>
                <a:lnTo>
                  <a:pt x="755" y="10"/>
                </a:lnTo>
                <a:lnTo>
                  <a:pt x="719" y="4"/>
                </a:lnTo>
                <a:lnTo>
                  <a:pt x="684" y="0"/>
                </a:lnTo>
                <a:lnTo>
                  <a:pt x="649" y="1"/>
                </a:lnTo>
                <a:lnTo>
                  <a:pt x="615" y="5"/>
                </a:lnTo>
                <a:lnTo>
                  <a:pt x="581" y="13"/>
                </a:lnTo>
                <a:lnTo>
                  <a:pt x="549" y="23"/>
                </a:lnTo>
                <a:lnTo>
                  <a:pt x="519" y="38"/>
                </a:lnTo>
                <a:lnTo>
                  <a:pt x="491" y="23"/>
                </a:lnTo>
                <a:lnTo>
                  <a:pt x="459" y="13"/>
                </a:lnTo>
                <a:lnTo>
                  <a:pt x="425" y="5"/>
                </a:lnTo>
                <a:lnTo>
                  <a:pt x="390" y="1"/>
                </a:lnTo>
                <a:lnTo>
                  <a:pt x="355" y="0"/>
                </a:lnTo>
                <a:lnTo>
                  <a:pt x="319" y="4"/>
                </a:lnTo>
                <a:lnTo>
                  <a:pt x="285" y="10"/>
                </a:lnTo>
                <a:lnTo>
                  <a:pt x="253" y="19"/>
                </a:lnTo>
                <a:lnTo>
                  <a:pt x="223" y="33"/>
                </a:lnTo>
                <a:lnTo>
                  <a:pt x="195" y="48"/>
                </a:lnTo>
                <a:lnTo>
                  <a:pt x="172" y="67"/>
                </a:lnTo>
                <a:lnTo>
                  <a:pt x="153" y="87"/>
                </a:lnTo>
                <a:lnTo>
                  <a:pt x="128" y="85"/>
                </a:lnTo>
                <a:lnTo>
                  <a:pt x="104" y="85"/>
                </a:lnTo>
                <a:lnTo>
                  <a:pt x="80" y="90"/>
                </a:lnTo>
                <a:lnTo>
                  <a:pt x="58" y="97"/>
                </a:lnTo>
                <a:lnTo>
                  <a:pt x="38" y="107"/>
                </a:lnTo>
                <a:lnTo>
                  <a:pt x="21" y="120"/>
                </a:lnTo>
                <a:lnTo>
                  <a:pt x="9" y="136"/>
                </a:lnTo>
                <a:lnTo>
                  <a:pt x="3" y="152"/>
                </a:lnTo>
                <a:lnTo>
                  <a:pt x="0" y="169"/>
                </a:lnTo>
                <a:lnTo>
                  <a:pt x="3" y="186"/>
                </a:lnTo>
                <a:lnTo>
                  <a:pt x="9" y="201"/>
                </a:lnTo>
                <a:lnTo>
                  <a:pt x="21" y="217"/>
                </a:lnTo>
                <a:lnTo>
                  <a:pt x="38" y="229"/>
                </a:lnTo>
                <a:lnTo>
                  <a:pt x="58" y="239"/>
                </a:lnTo>
                <a:lnTo>
                  <a:pt x="80" y="247"/>
                </a:lnTo>
                <a:lnTo>
                  <a:pt x="104" y="251"/>
                </a:lnTo>
                <a:lnTo>
                  <a:pt x="128" y="252"/>
                </a:lnTo>
                <a:lnTo>
                  <a:pt x="153" y="250"/>
                </a:lnTo>
                <a:close/>
              </a:path>
            </a:pathLst>
          </a:custGeom>
          <a:solidFill>
            <a:srgbClr val="FFFFFF"/>
          </a:solidFill>
          <a:ln w="6350" cmpd="sng">
            <a:solidFill>
              <a:srgbClr val="000000"/>
            </a:solidFill>
            <a:round/>
            <a:headEnd/>
            <a:tailEnd/>
          </a:ln>
        </p:spPr>
        <p:txBody>
          <a:bodyPr/>
          <a:lstStyle/>
          <a:p>
            <a:endParaRPr lang="zh-CN" altLang="en-US"/>
          </a:p>
        </p:txBody>
      </p:sp>
      <p:sp>
        <p:nvSpPr>
          <p:cNvPr id="57419" name="Rectangle 75"/>
          <p:cNvSpPr>
            <a:spLocks noChangeArrowheads="1"/>
          </p:cNvSpPr>
          <p:nvPr/>
        </p:nvSpPr>
        <p:spPr bwMode="auto">
          <a:xfrm>
            <a:off x="5666078" y="3782869"/>
            <a:ext cx="76142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2500" dirty="0"/>
              <a:t>LAN 3</a:t>
            </a:r>
            <a:endParaRPr lang="zh-CN" altLang="zh-CN" sz="2400" dirty="0">
              <a:latin typeface="Times New Roman" pitchFamily="18" charset="0"/>
            </a:endParaRPr>
          </a:p>
        </p:txBody>
      </p:sp>
      <p:sp>
        <p:nvSpPr>
          <p:cNvPr id="57420" name="未知"/>
          <p:cNvSpPr>
            <a:spLocks noEditPoints="1"/>
          </p:cNvSpPr>
          <p:nvPr/>
        </p:nvSpPr>
        <p:spPr bwMode="auto">
          <a:xfrm>
            <a:off x="5155405" y="4299599"/>
            <a:ext cx="388938" cy="292894"/>
          </a:xfrm>
          <a:custGeom>
            <a:avLst/>
            <a:gdLst>
              <a:gd name="T0" fmla="*/ 15 w 245"/>
              <a:gd name="T1" fmla="*/ 168 h 246"/>
              <a:gd name="T2" fmla="*/ 46 w 245"/>
              <a:gd name="T3" fmla="*/ 168 h 246"/>
              <a:gd name="T4" fmla="*/ 76 w 245"/>
              <a:gd name="T5" fmla="*/ 184 h 246"/>
              <a:gd name="T6" fmla="*/ 76 w 245"/>
              <a:gd name="T7" fmla="*/ 199 h 246"/>
              <a:gd name="T8" fmla="*/ 38 w 245"/>
              <a:gd name="T9" fmla="*/ 199 h 246"/>
              <a:gd name="T10" fmla="*/ 38 w 245"/>
              <a:gd name="T11" fmla="*/ 206 h 246"/>
              <a:gd name="T12" fmla="*/ 207 w 245"/>
              <a:gd name="T13" fmla="*/ 206 h 246"/>
              <a:gd name="T14" fmla="*/ 207 w 245"/>
              <a:gd name="T15" fmla="*/ 199 h 246"/>
              <a:gd name="T16" fmla="*/ 169 w 245"/>
              <a:gd name="T17" fmla="*/ 199 h 246"/>
              <a:gd name="T18" fmla="*/ 169 w 245"/>
              <a:gd name="T19" fmla="*/ 184 h 246"/>
              <a:gd name="T20" fmla="*/ 199 w 245"/>
              <a:gd name="T21" fmla="*/ 168 h 246"/>
              <a:gd name="T22" fmla="*/ 229 w 245"/>
              <a:gd name="T23" fmla="*/ 168 h 246"/>
              <a:gd name="T24" fmla="*/ 229 w 245"/>
              <a:gd name="T25" fmla="*/ 0 h 246"/>
              <a:gd name="T26" fmla="*/ 15 w 245"/>
              <a:gd name="T27" fmla="*/ 0 h 246"/>
              <a:gd name="T28" fmla="*/ 15 w 245"/>
              <a:gd name="T29" fmla="*/ 168 h 246"/>
              <a:gd name="T30" fmla="*/ 245 w 245"/>
              <a:gd name="T31" fmla="*/ 206 h 246"/>
              <a:gd name="T32" fmla="*/ 0 w 245"/>
              <a:gd name="T33" fmla="*/ 206 h 246"/>
              <a:gd name="T34" fmla="*/ 0 w 245"/>
              <a:gd name="T35" fmla="*/ 246 h 246"/>
              <a:gd name="T36" fmla="*/ 245 w 245"/>
              <a:gd name="T37" fmla="*/ 246 h 246"/>
              <a:gd name="T38" fmla="*/ 245 w 245"/>
              <a:gd name="T39"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46">
                <a:moveTo>
                  <a:pt x="15" y="168"/>
                </a:moveTo>
                <a:lnTo>
                  <a:pt x="46" y="168"/>
                </a:lnTo>
                <a:lnTo>
                  <a:pt x="76" y="184"/>
                </a:lnTo>
                <a:lnTo>
                  <a:pt x="76" y="199"/>
                </a:lnTo>
                <a:lnTo>
                  <a:pt x="38" y="199"/>
                </a:lnTo>
                <a:lnTo>
                  <a:pt x="38" y="206"/>
                </a:lnTo>
                <a:lnTo>
                  <a:pt x="207" y="206"/>
                </a:lnTo>
                <a:lnTo>
                  <a:pt x="207" y="199"/>
                </a:lnTo>
                <a:lnTo>
                  <a:pt x="169" y="199"/>
                </a:lnTo>
                <a:lnTo>
                  <a:pt x="169" y="184"/>
                </a:lnTo>
                <a:lnTo>
                  <a:pt x="199" y="168"/>
                </a:lnTo>
                <a:lnTo>
                  <a:pt x="229" y="168"/>
                </a:lnTo>
                <a:lnTo>
                  <a:pt x="229" y="0"/>
                </a:lnTo>
                <a:lnTo>
                  <a:pt x="15" y="0"/>
                </a:lnTo>
                <a:lnTo>
                  <a:pt x="15" y="168"/>
                </a:lnTo>
                <a:close/>
                <a:moveTo>
                  <a:pt x="245" y="206"/>
                </a:moveTo>
                <a:lnTo>
                  <a:pt x="0" y="206"/>
                </a:lnTo>
                <a:lnTo>
                  <a:pt x="0" y="246"/>
                </a:lnTo>
                <a:lnTo>
                  <a:pt x="245" y="246"/>
                </a:lnTo>
                <a:lnTo>
                  <a:pt x="245" y="206"/>
                </a:lnTo>
                <a:close/>
              </a:path>
            </a:pathLst>
          </a:custGeom>
          <a:solidFill>
            <a:srgbClr val="FFFFFF"/>
          </a:solidFill>
          <a:ln w="6350" cmpd="sng">
            <a:solidFill>
              <a:srgbClr val="000000"/>
            </a:solidFill>
            <a:round/>
            <a:headEnd/>
            <a:tailEnd/>
          </a:ln>
        </p:spPr>
        <p:txBody>
          <a:bodyPr/>
          <a:lstStyle/>
          <a:p>
            <a:endParaRPr lang="zh-CN" altLang="en-US"/>
          </a:p>
        </p:txBody>
      </p:sp>
      <p:sp>
        <p:nvSpPr>
          <p:cNvPr id="57421" name="Line 77"/>
          <p:cNvSpPr>
            <a:spLocks noChangeShapeType="1"/>
          </p:cNvSpPr>
          <p:nvPr/>
        </p:nvSpPr>
        <p:spPr bwMode="auto">
          <a:xfrm>
            <a:off x="5276055" y="4536532"/>
            <a:ext cx="147638" cy="1191"/>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22" name="Line 78"/>
          <p:cNvSpPr>
            <a:spLocks noChangeShapeType="1"/>
          </p:cNvSpPr>
          <p:nvPr/>
        </p:nvSpPr>
        <p:spPr bwMode="auto">
          <a:xfrm>
            <a:off x="5276055" y="4518675"/>
            <a:ext cx="147638"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23" name="Line 79"/>
          <p:cNvSpPr>
            <a:spLocks noChangeShapeType="1"/>
          </p:cNvSpPr>
          <p:nvPr/>
        </p:nvSpPr>
        <p:spPr bwMode="auto">
          <a:xfrm>
            <a:off x="5228430" y="4499625"/>
            <a:ext cx="242888"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24" name="未知"/>
          <p:cNvSpPr>
            <a:spLocks noEditPoints="1"/>
          </p:cNvSpPr>
          <p:nvPr/>
        </p:nvSpPr>
        <p:spPr bwMode="auto">
          <a:xfrm>
            <a:off x="5433223" y="4549631"/>
            <a:ext cx="85725" cy="23813"/>
          </a:xfrm>
          <a:custGeom>
            <a:avLst/>
            <a:gdLst>
              <a:gd name="T0" fmla="*/ 0 w 54"/>
              <a:gd name="T1" fmla="*/ 20 h 20"/>
              <a:gd name="T2" fmla="*/ 54 w 54"/>
              <a:gd name="T3" fmla="*/ 20 h 20"/>
              <a:gd name="T4" fmla="*/ 54 w 54"/>
              <a:gd name="T5" fmla="*/ 0 h 20"/>
              <a:gd name="T6" fmla="*/ 0 w 54"/>
              <a:gd name="T7" fmla="*/ 0 h 20"/>
              <a:gd name="T8" fmla="*/ 0 w 54"/>
              <a:gd name="T9" fmla="*/ 20 h 20"/>
              <a:gd name="T10" fmla="*/ 16 w 54"/>
              <a:gd name="T11" fmla="*/ 16 h 20"/>
              <a:gd name="T12" fmla="*/ 40 w 54"/>
              <a:gd name="T13" fmla="*/ 16 h 20"/>
              <a:gd name="T14" fmla="*/ 40 w 54"/>
              <a:gd name="T15" fmla="*/ 4 h 20"/>
              <a:gd name="T16" fmla="*/ 16 w 54"/>
              <a:gd name="T17" fmla="*/ 4 h 20"/>
              <a:gd name="T18" fmla="*/ 16 w 54"/>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0" y="20"/>
                </a:moveTo>
                <a:lnTo>
                  <a:pt x="54" y="20"/>
                </a:lnTo>
                <a:lnTo>
                  <a:pt x="54" y="0"/>
                </a:lnTo>
                <a:lnTo>
                  <a:pt x="0" y="0"/>
                </a:lnTo>
                <a:lnTo>
                  <a:pt x="0" y="20"/>
                </a:lnTo>
                <a:close/>
                <a:moveTo>
                  <a:pt x="16" y="16"/>
                </a:moveTo>
                <a:lnTo>
                  <a:pt x="40" y="16"/>
                </a:lnTo>
                <a:lnTo>
                  <a:pt x="40" y="4"/>
                </a:lnTo>
                <a:lnTo>
                  <a:pt x="16" y="4"/>
                </a:lnTo>
                <a:lnTo>
                  <a:pt x="16" y="16"/>
                </a:lnTo>
                <a:close/>
              </a:path>
            </a:pathLst>
          </a:custGeom>
          <a:solidFill>
            <a:srgbClr val="FFFFFF"/>
          </a:solidFill>
          <a:ln w="1588" cmpd="sng">
            <a:solidFill>
              <a:srgbClr val="000000"/>
            </a:solidFill>
            <a:round/>
            <a:headEnd/>
            <a:tailEnd/>
          </a:ln>
        </p:spPr>
        <p:txBody>
          <a:bodyPr/>
          <a:lstStyle/>
          <a:p>
            <a:endParaRPr lang="zh-CN" altLang="en-US"/>
          </a:p>
        </p:txBody>
      </p:sp>
      <p:sp>
        <p:nvSpPr>
          <p:cNvPr id="57425" name="Rectangle 81"/>
          <p:cNvSpPr>
            <a:spLocks noChangeArrowheads="1"/>
          </p:cNvSpPr>
          <p:nvPr/>
        </p:nvSpPr>
        <p:spPr bwMode="auto">
          <a:xfrm>
            <a:off x="5168110" y="4549631"/>
            <a:ext cx="22225" cy="4763"/>
          </a:xfrm>
          <a:prstGeom prst="rect">
            <a:avLst/>
          </a:prstGeom>
          <a:noFill/>
          <a:ln w="1588"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26" name="Line 82"/>
          <p:cNvSpPr>
            <a:spLocks noChangeShapeType="1"/>
          </p:cNvSpPr>
          <p:nvPr/>
        </p:nvSpPr>
        <p:spPr bwMode="auto">
          <a:xfrm>
            <a:off x="5155410" y="4559157"/>
            <a:ext cx="277813"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27" name="Line 83"/>
          <p:cNvSpPr>
            <a:spLocks noChangeShapeType="1"/>
          </p:cNvSpPr>
          <p:nvPr/>
        </p:nvSpPr>
        <p:spPr bwMode="auto">
          <a:xfrm>
            <a:off x="5518943" y="4559157"/>
            <a:ext cx="25400"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28" name="Line 84"/>
          <p:cNvSpPr>
            <a:spLocks noChangeShapeType="1"/>
          </p:cNvSpPr>
          <p:nvPr/>
        </p:nvSpPr>
        <p:spPr bwMode="auto">
          <a:xfrm>
            <a:off x="5155405" y="4578207"/>
            <a:ext cx="388938"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29" name="Line 85"/>
          <p:cNvSpPr>
            <a:spLocks noChangeShapeType="1"/>
          </p:cNvSpPr>
          <p:nvPr/>
        </p:nvSpPr>
        <p:spPr bwMode="auto">
          <a:xfrm>
            <a:off x="5155405" y="4582968"/>
            <a:ext cx="388938"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0" name="Line 86"/>
          <p:cNvSpPr>
            <a:spLocks noChangeShapeType="1"/>
          </p:cNvSpPr>
          <p:nvPr/>
        </p:nvSpPr>
        <p:spPr bwMode="auto">
          <a:xfrm>
            <a:off x="5155405" y="4587732"/>
            <a:ext cx="388938"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1" name="未知"/>
          <p:cNvSpPr>
            <a:spLocks noEditPoints="1"/>
          </p:cNvSpPr>
          <p:nvPr/>
        </p:nvSpPr>
        <p:spPr bwMode="auto">
          <a:xfrm>
            <a:off x="5203030" y="4317458"/>
            <a:ext cx="311150" cy="246460"/>
          </a:xfrm>
          <a:custGeom>
            <a:avLst/>
            <a:gdLst>
              <a:gd name="T0" fmla="*/ 12 w 196"/>
              <a:gd name="T1" fmla="*/ 126 h 207"/>
              <a:gd name="T2" fmla="*/ 12 w 196"/>
              <a:gd name="T3" fmla="*/ 11 h 207"/>
              <a:gd name="T4" fmla="*/ 173 w 196"/>
              <a:gd name="T5" fmla="*/ 11 h 207"/>
              <a:gd name="T6" fmla="*/ 173 w 196"/>
              <a:gd name="T7" fmla="*/ 126 h 207"/>
              <a:gd name="T8" fmla="*/ 12 w 196"/>
              <a:gd name="T9" fmla="*/ 126 h 207"/>
              <a:gd name="T10" fmla="*/ 8 w 196"/>
              <a:gd name="T11" fmla="*/ 130 h 207"/>
              <a:gd name="T12" fmla="*/ 177 w 196"/>
              <a:gd name="T13" fmla="*/ 130 h 207"/>
              <a:gd name="T14" fmla="*/ 177 w 196"/>
              <a:gd name="T15" fmla="*/ 8 h 207"/>
              <a:gd name="T16" fmla="*/ 185 w 196"/>
              <a:gd name="T17" fmla="*/ 0 h 207"/>
              <a:gd name="T18" fmla="*/ 0 w 196"/>
              <a:gd name="T19" fmla="*/ 0 h 207"/>
              <a:gd name="T20" fmla="*/ 0 w 196"/>
              <a:gd name="T21" fmla="*/ 138 h 207"/>
              <a:gd name="T22" fmla="*/ 8 w 196"/>
              <a:gd name="T23" fmla="*/ 130 h 207"/>
              <a:gd name="T24" fmla="*/ 173 w 196"/>
              <a:gd name="T25" fmla="*/ 150 h 207"/>
              <a:gd name="T26" fmla="*/ 181 w 196"/>
              <a:gd name="T27" fmla="*/ 150 h 207"/>
              <a:gd name="T28" fmla="*/ 181 w 196"/>
              <a:gd name="T29" fmla="*/ 144 h 207"/>
              <a:gd name="T30" fmla="*/ 173 w 196"/>
              <a:gd name="T31" fmla="*/ 144 h 207"/>
              <a:gd name="T32" fmla="*/ 173 w 196"/>
              <a:gd name="T33" fmla="*/ 150 h 207"/>
              <a:gd name="T34" fmla="*/ 149 w 196"/>
              <a:gd name="T35" fmla="*/ 207 h 207"/>
              <a:gd name="T36" fmla="*/ 196 w 196"/>
              <a:gd name="T37" fmla="*/ 207 h 207"/>
              <a:gd name="T38" fmla="*/ 196 w 196"/>
              <a:gd name="T39" fmla="*/ 203 h 207"/>
              <a:gd name="T40" fmla="*/ 149 w 196"/>
              <a:gd name="T41" fmla="*/ 203 h 207"/>
              <a:gd name="T42" fmla="*/ 149 w 196"/>
              <a:gd name="T43"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207">
                <a:moveTo>
                  <a:pt x="12" y="126"/>
                </a:moveTo>
                <a:lnTo>
                  <a:pt x="12" y="11"/>
                </a:lnTo>
                <a:lnTo>
                  <a:pt x="173" y="11"/>
                </a:lnTo>
                <a:lnTo>
                  <a:pt x="173" y="126"/>
                </a:lnTo>
                <a:lnTo>
                  <a:pt x="12" y="126"/>
                </a:lnTo>
                <a:close/>
                <a:moveTo>
                  <a:pt x="8" y="130"/>
                </a:moveTo>
                <a:lnTo>
                  <a:pt x="177" y="130"/>
                </a:lnTo>
                <a:lnTo>
                  <a:pt x="177" y="8"/>
                </a:lnTo>
                <a:lnTo>
                  <a:pt x="185" y="0"/>
                </a:lnTo>
                <a:lnTo>
                  <a:pt x="0" y="0"/>
                </a:lnTo>
                <a:lnTo>
                  <a:pt x="0" y="138"/>
                </a:lnTo>
                <a:lnTo>
                  <a:pt x="8" y="130"/>
                </a:lnTo>
                <a:close/>
                <a:moveTo>
                  <a:pt x="173" y="150"/>
                </a:moveTo>
                <a:lnTo>
                  <a:pt x="181" y="150"/>
                </a:lnTo>
                <a:lnTo>
                  <a:pt x="181" y="144"/>
                </a:lnTo>
                <a:lnTo>
                  <a:pt x="173" y="144"/>
                </a:lnTo>
                <a:lnTo>
                  <a:pt x="173" y="150"/>
                </a:lnTo>
                <a:close/>
                <a:moveTo>
                  <a:pt x="149" y="207"/>
                </a:moveTo>
                <a:lnTo>
                  <a:pt x="196" y="207"/>
                </a:lnTo>
                <a:lnTo>
                  <a:pt x="196" y="203"/>
                </a:lnTo>
                <a:lnTo>
                  <a:pt x="149" y="203"/>
                </a:lnTo>
                <a:lnTo>
                  <a:pt x="149" y="207"/>
                </a:lnTo>
                <a:close/>
              </a:path>
            </a:pathLst>
          </a:custGeom>
          <a:solidFill>
            <a:srgbClr val="000000"/>
          </a:solidFill>
          <a:ln w="1588" cmpd="sng">
            <a:solidFill>
              <a:srgbClr val="000000"/>
            </a:solidFill>
            <a:round/>
            <a:headEnd/>
            <a:tailEnd/>
          </a:ln>
        </p:spPr>
        <p:txBody>
          <a:bodyPr/>
          <a:lstStyle/>
          <a:p>
            <a:endParaRPr lang="zh-CN" altLang="en-US"/>
          </a:p>
        </p:txBody>
      </p:sp>
      <p:sp>
        <p:nvSpPr>
          <p:cNvPr id="57432" name="Rectangle 88"/>
          <p:cNvSpPr>
            <a:spLocks noChangeArrowheads="1"/>
          </p:cNvSpPr>
          <p:nvPr/>
        </p:nvSpPr>
        <p:spPr bwMode="auto">
          <a:xfrm>
            <a:off x="5274468" y="4612734"/>
            <a:ext cx="150812"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433" name="Rectangle 89"/>
          <p:cNvSpPr>
            <a:spLocks noChangeArrowheads="1"/>
          </p:cNvSpPr>
          <p:nvPr/>
        </p:nvSpPr>
        <p:spPr bwMode="auto">
          <a:xfrm>
            <a:off x="5349394" y="4611545"/>
            <a:ext cx="9938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a:t>E</a:t>
            </a:r>
            <a:endParaRPr lang="zh-CN" altLang="zh-CN" sz="2400">
              <a:latin typeface="Times New Roman" pitchFamily="18" charset="0"/>
            </a:endParaRPr>
          </a:p>
        </p:txBody>
      </p:sp>
      <p:sp>
        <p:nvSpPr>
          <p:cNvPr id="57434" name="Line 90"/>
          <p:cNvSpPr>
            <a:spLocks noChangeShapeType="1"/>
          </p:cNvSpPr>
          <p:nvPr/>
        </p:nvSpPr>
        <p:spPr bwMode="auto">
          <a:xfrm flipV="1">
            <a:off x="5349080" y="4123388"/>
            <a:ext cx="387350" cy="176213"/>
          </a:xfrm>
          <a:prstGeom prst="line">
            <a:avLst/>
          </a:prstGeom>
          <a:noFill/>
          <a:ln w="269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5" name="Line 91"/>
          <p:cNvSpPr>
            <a:spLocks noChangeShapeType="1"/>
          </p:cNvSpPr>
          <p:nvPr/>
        </p:nvSpPr>
        <p:spPr bwMode="auto">
          <a:xfrm flipH="1" flipV="1">
            <a:off x="6222205" y="4123388"/>
            <a:ext cx="450850" cy="176213"/>
          </a:xfrm>
          <a:prstGeom prst="line">
            <a:avLst/>
          </a:prstGeom>
          <a:noFill/>
          <a:ln w="269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6" name="未知"/>
          <p:cNvSpPr>
            <a:spLocks noEditPoints="1"/>
          </p:cNvSpPr>
          <p:nvPr/>
        </p:nvSpPr>
        <p:spPr bwMode="auto">
          <a:xfrm>
            <a:off x="6477798" y="4299599"/>
            <a:ext cx="390525" cy="292894"/>
          </a:xfrm>
          <a:custGeom>
            <a:avLst/>
            <a:gdLst>
              <a:gd name="T0" fmla="*/ 16 w 246"/>
              <a:gd name="T1" fmla="*/ 168 h 246"/>
              <a:gd name="T2" fmla="*/ 46 w 246"/>
              <a:gd name="T3" fmla="*/ 168 h 246"/>
              <a:gd name="T4" fmla="*/ 77 w 246"/>
              <a:gd name="T5" fmla="*/ 184 h 246"/>
              <a:gd name="T6" fmla="*/ 77 w 246"/>
              <a:gd name="T7" fmla="*/ 199 h 246"/>
              <a:gd name="T8" fmla="*/ 38 w 246"/>
              <a:gd name="T9" fmla="*/ 199 h 246"/>
              <a:gd name="T10" fmla="*/ 38 w 246"/>
              <a:gd name="T11" fmla="*/ 206 h 246"/>
              <a:gd name="T12" fmla="*/ 207 w 246"/>
              <a:gd name="T13" fmla="*/ 206 h 246"/>
              <a:gd name="T14" fmla="*/ 207 w 246"/>
              <a:gd name="T15" fmla="*/ 199 h 246"/>
              <a:gd name="T16" fmla="*/ 169 w 246"/>
              <a:gd name="T17" fmla="*/ 199 h 246"/>
              <a:gd name="T18" fmla="*/ 169 w 246"/>
              <a:gd name="T19" fmla="*/ 184 h 246"/>
              <a:gd name="T20" fmla="*/ 200 w 246"/>
              <a:gd name="T21" fmla="*/ 168 h 246"/>
              <a:gd name="T22" fmla="*/ 230 w 246"/>
              <a:gd name="T23" fmla="*/ 168 h 246"/>
              <a:gd name="T24" fmla="*/ 230 w 246"/>
              <a:gd name="T25" fmla="*/ 0 h 246"/>
              <a:gd name="T26" fmla="*/ 16 w 246"/>
              <a:gd name="T27" fmla="*/ 0 h 246"/>
              <a:gd name="T28" fmla="*/ 16 w 246"/>
              <a:gd name="T29" fmla="*/ 168 h 246"/>
              <a:gd name="T30" fmla="*/ 246 w 246"/>
              <a:gd name="T31" fmla="*/ 206 h 246"/>
              <a:gd name="T32" fmla="*/ 0 w 246"/>
              <a:gd name="T33" fmla="*/ 206 h 246"/>
              <a:gd name="T34" fmla="*/ 0 w 246"/>
              <a:gd name="T35" fmla="*/ 246 h 246"/>
              <a:gd name="T36" fmla="*/ 246 w 246"/>
              <a:gd name="T37" fmla="*/ 246 h 246"/>
              <a:gd name="T38" fmla="*/ 246 w 246"/>
              <a:gd name="T39" fmla="*/ 2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6">
                <a:moveTo>
                  <a:pt x="16" y="168"/>
                </a:moveTo>
                <a:lnTo>
                  <a:pt x="46" y="168"/>
                </a:lnTo>
                <a:lnTo>
                  <a:pt x="77" y="184"/>
                </a:lnTo>
                <a:lnTo>
                  <a:pt x="77" y="199"/>
                </a:lnTo>
                <a:lnTo>
                  <a:pt x="38" y="199"/>
                </a:lnTo>
                <a:lnTo>
                  <a:pt x="38" y="206"/>
                </a:lnTo>
                <a:lnTo>
                  <a:pt x="207" y="206"/>
                </a:lnTo>
                <a:lnTo>
                  <a:pt x="207" y="199"/>
                </a:lnTo>
                <a:lnTo>
                  <a:pt x="169" y="199"/>
                </a:lnTo>
                <a:lnTo>
                  <a:pt x="169" y="184"/>
                </a:lnTo>
                <a:lnTo>
                  <a:pt x="200" y="168"/>
                </a:lnTo>
                <a:lnTo>
                  <a:pt x="230" y="168"/>
                </a:lnTo>
                <a:lnTo>
                  <a:pt x="230" y="0"/>
                </a:lnTo>
                <a:lnTo>
                  <a:pt x="16" y="0"/>
                </a:lnTo>
                <a:lnTo>
                  <a:pt x="16" y="168"/>
                </a:lnTo>
                <a:close/>
                <a:moveTo>
                  <a:pt x="246" y="206"/>
                </a:moveTo>
                <a:lnTo>
                  <a:pt x="0" y="206"/>
                </a:lnTo>
                <a:lnTo>
                  <a:pt x="0" y="246"/>
                </a:lnTo>
                <a:lnTo>
                  <a:pt x="246" y="246"/>
                </a:lnTo>
                <a:lnTo>
                  <a:pt x="246" y="206"/>
                </a:lnTo>
                <a:close/>
              </a:path>
            </a:pathLst>
          </a:custGeom>
          <a:solidFill>
            <a:srgbClr val="FFFFFF"/>
          </a:solidFill>
          <a:ln w="6350" cmpd="sng">
            <a:solidFill>
              <a:srgbClr val="000000"/>
            </a:solidFill>
            <a:round/>
            <a:headEnd/>
            <a:tailEnd/>
          </a:ln>
        </p:spPr>
        <p:txBody>
          <a:bodyPr/>
          <a:lstStyle/>
          <a:p>
            <a:endParaRPr lang="zh-CN" altLang="en-US"/>
          </a:p>
        </p:txBody>
      </p:sp>
      <p:sp>
        <p:nvSpPr>
          <p:cNvPr id="57437" name="Line 93"/>
          <p:cNvSpPr>
            <a:spLocks noChangeShapeType="1"/>
          </p:cNvSpPr>
          <p:nvPr/>
        </p:nvSpPr>
        <p:spPr bwMode="auto">
          <a:xfrm>
            <a:off x="6600030" y="4536532"/>
            <a:ext cx="146050" cy="1191"/>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8" name="Line 94"/>
          <p:cNvSpPr>
            <a:spLocks noChangeShapeType="1"/>
          </p:cNvSpPr>
          <p:nvPr/>
        </p:nvSpPr>
        <p:spPr bwMode="auto">
          <a:xfrm>
            <a:off x="6600030" y="4518675"/>
            <a:ext cx="146050"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9" name="Line 95"/>
          <p:cNvSpPr>
            <a:spLocks noChangeShapeType="1"/>
          </p:cNvSpPr>
          <p:nvPr/>
        </p:nvSpPr>
        <p:spPr bwMode="auto">
          <a:xfrm>
            <a:off x="6550823" y="4499625"/>
            <a:ext cx="244475" cy="1190"/>
          </a:xfrm>
          <a:prstGeom prst="line">
            <a:avLst/>
          </a:prstGeom>
          <a:noFill/>
          <a:ln w="6350"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0" name="未知"/>
          <p:cNvSpPr>
            <a:spLocks noEditPoints="1"/>
          </p:cNvSpPr>
          <p:nvPr/>
        </p:nvSpPr>
        <p:spPr bwMode="auto">
          <a:xfrm>
            <a:off x="6758780" y="4549631"/>
            <a:ext cx="84138" cy="23813"/>
          </a:xfrm>
          <a:custGeom>
            <a:avLst/>
            <a:gdLst>
              <a:gd name="T0" fmla="*/ 0 w 53"/>
              <a:gd name="T1" fmla="*/ 20 h 20"/>
              <a:gd name="T2" fmla="*/ 53 w 53"/>
              <a:gd name="T3" fmla="*/ 20 h 20"/>
              <a:gd name="T4" fmla="*/ 53 w 53"/>
              <a:gd name="T5" fmla="*/ 0 h 20"/>
              <a:gd name="T6" fmla="*/ 0 w 53"/>
              <a:gd name="T7" fmla="*/ 0 h 20"/>
              <a:gd name="T8" fmla="*/ 0 w 53"/>
              <a:gd name="T9" fmla="*/ 20 h 20"/>
              <a:gd name="T10" fmla="*/ 15 w 53"/>
              <a:gd name="T11" fmla="*/ 16 h 20"/>
              <a:gd name="T12" fmla="*/ 38 w 53"/>
              <a:gd name="T13" fmla="*/ 16 h 20"/>
              <a:gd name="T14" fmla="*/ 38 w 53"/>
              <a:gd name="T15" fmla="*/ 4 h 20"/>
              <a:gd name="T16" fmla="*/ 15 w 53"/>
              <a:gd name="T17" fmla="*/ 4 h 20"/>
              <a:gd name="T18" fmla="*/ 15 w 53"/>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0">
                <a:moveTo>
                  <a:pt x="0" y="20"/>
                </a:moveTo>
                <a:lnTo>
                  <a:pt x="53" y="20"/>
                </a:lnTo>
                <a:lnTo>
                  <a:pt x="53" y="0"/>
                </a:lnTo>
                <a:lnTo>
                  <a:pt x="0" y="0"/>
                </a:lnTo>
                <a:lnTo>
                  <a:pt x="0" y="20"/>
                </a:lnTo>
                <a:close/>
                <a:moveTo>
                  <a:pt x="15" y="16"/>
                </a:moveTo>
                <a:lnTo>
                  <a:pt x="38" y="16"/>
                </a:lnTo>
                <a:lnTo>
                  <a:pt x="38" y="4"/>
                </a:lnTo>
                <a:lnTo>
                  <a:pt x="15" y="4"/>
                </a:lnTo>
                <a:lnTo>
                  <a:pt x="15" y="16"/>
                </a:lnTo>
                <a:close/>
              </a:path>
            </a:pathLst>
          </a:custGeom>
          <a:solidFill>
            <a:srgbClr val="FFFFFF"/>
          </a:solidFill>
          <a:ln w="1588" cmpd="sng">
            <a:solidFill>
              <a:srgbClr val="000000"/>
            </a:solidFill>
            <a:round/>
            <a:headEnd/>
            <a:tailEnd/>
          </a:ln>
        </p:spPr>
        <p:txBody>
          <a:bodyPr/>
          <a:lstStyle/>
          <a:p>
            <a:endParaRPr lang="zh-CN" altLang="en-US"/>
          </a:p>
        </p:txBody>
      </p:sp>
      <p:sp>
        <p:nvSpPr>
          <p:cNvPr id="57441" name="Rectangle 97"/>
          <p:cNvSpPr>
            <a:spLocks noChangeArrowheads="1"/>
          </p:cNvSpPr>
          <p:nvPr/>
        </p:nvSpPr>
        <p:spPr bwMode="auto">
          <a:xfrm>
            <a:off x="6490493" y="4549631"/>
            <a:ext cx="25400" cy="4763"/>
          </a:xfrm>
          <a:prstGeom prst="rect">
            <a:avLst/>
          </a:prstGeom>
          <a:noFill/>
          <a:ln w="1588"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42" name="Line 98"/>
          <p:cNvSpPr>
            <a:spLocks noChangeShapeType="1"/>
          </p:cNvSpPr>
          <p:nvPr/>
        </p:nvSpPr>
        <p:spPr bwMode="auto">
          <a:xfrm>
            <a:off x="6477798" y="4559157"/>
            <a:ext cx="280987"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3" name="Line 99"/>
          <p:cNvSpPr>
            <a:spLocks noChangeShapeType="1"/>
          </p:cNvSpPr>
          <p:nvPr/>
        </p:nvSpPr>
        <p:spPr bwMode="auto">
          <a:xfrm>
            <a:off x="6842918" y="4559157"/>
            <a:ext cx="25400"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4" name="Line 100"/>
          <p:cNvSpPr>
            <a:spLocks noChangeShapeType="1"/>
          </p:cNvSpPr>
          <p:nvPr/>
        </p:nvSpPr>
        <p:spPr bwMode="auto">
          <a:xfrm>
            <a:off x="6477798" y="4578207"/>
            <a:ext cx="390525"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5" name="Line 101"/>
          <p:cNvSpPr>
            <a:spLocks noChangeShapeType="1"/>
          </p:cNvSpPr>
          <p:nvPr/>
        </p:nvSpPr>
        <p:spPr bwMode="auto">
          <a:xfrm>
            <a:off x="6477798" y="4582968"/>
            <a:ext cx="390525"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6" name="Line 102"/>
          <p:cNvSpPr>
            <a:spLocks noChangeShapeType="1"/>
          </p:cNvSpPr>
          <p:nvPr/>
        </p:nvSpPr>
        <p:spPr bwMode="auto">
          <a:xfrm>
            <a:off x="6477798" y="4587732"/>
            <a:ext cx="390525" cy="1190"/>
          </a:xfrm>
          <a:prstGeom prst="line">
            <a:avLst/>
          </a:prstGeom>
          <a:noFill/>
          <a:ln w="1588"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7" name="未知"/>
          <p:cNvSpPr>
            <a:spLocks noEditPoints="1"/>
          </p:cNvSpPr>
          <p:nvPr/>
        </p:nvSpPr>
        <p:spPr bwMode="auto">
          <a:xfrm>
            <a:off x="6528598" y="4317458"/>
            <a:ext cx="307975" cy="246460"/>
          </a:xfrm>
          <a:custGeom>
            <a:avLst/>
            <a:gdLst>
              <a:gd name="T0" fmla="*/ 10 w 194"/>
              <a:gd name="T1" fmla="*/ 126 h 207"/>
              <a:gd name="T2" fmla="*/ 10 w 194"/>
              <a:gd name="T3" fmla="*/ 11 h 207"/>
              <a:gd name="T4" fmla="*/ 171 w 194"/>
              <a:gd name="T5" fmla="*/ 11 h 207"/>
              <a:gd name="T6" fmla="*/ 171 w 194"/>
              <a:gd name="T7" fmla="*/ 126 h 207"/>
              <a:gd name="T8" fmla="*/ 10 w 194"/>
              <a:gd name="T9" fmla="*/ 126 h 207"/>
              <a:gd name="T10" fmla="*/ 6 w 194"/>
              <a:gd name="T11" fmla="*/ 130 h 207"/>
              <a:gd name="T12" fmla="*/ 175 w 194"/>
              <a:gd name="T13" fmla="*/ 130 h 207"/>
              <a:gd name="T14" fmla="*/ 175 w 194"/>
              <a:gd name="T15" fmla="*/ 8 h 207"/>
              <a:gd name="T16" fmla="*/ 183 w 194"/>
              <a:gd name="T17" fmla="*/ 0 h 207"/>
              <a:gd name="T18" fmla="*/ 0 w 194"/>
              <a:gd name="T19" fmla="*/ 0 h 207"/>
              <a:gd name="T20" fmla="*/ 0 w 194"/>
              <a:gd name="T21" fmla="*/ 138 h 207"/>
              <a:gd name="T22" fmla="*/ 6 w 194"/>
              <a:gd name="T23" fmla="*/ 130 h 207"/>
              <a:gd name="T24" fmla="*/ 171 w 194"/>
              <a:gd name="T25" fmla="*/ 150 h 207"/>
              <a:gd name="T26" fmla="*/ 180 w 194"/>
              <a:gd name="T27" fmla="*/ 150 h 207"/>
              <a:gd name="T28" fmla="*/ 180 w 194"/>
              <a:gd name="T29" fmla="*/ 144 h 207"/>
              <a:gd name="T30" fmla="*/ 171 w 194"/>
              <a:gd name="T31" fmla="*/ 144 h 207"/>
              <a:gd name="T32" fmla="*/ 171 w 194"/>
              <a:gd name="T33" fmla="*/ 150 h 207"/>
              <a:gd name="T34" fmla="*/ 149 w 194"/>
              <a:gd name="T35" fmla="*/ 207 h 207"/>
              <a:gd name="T36" fmla="*/ 194 w 194"/>
              <a:gd name="T37" fmla="*/ 207 h 207"/>
              <a:gd name="T38" fmla="*/ 194 w 194"/>
              <a:gd name="T39" fmla="*/ 203 h 207"/>
              <a:gd name="T40" fmla="*/ 149 w 194"/>
              <a:gd name="T41" fmla="*/ 203 h 207"/>
              <a:gd name="T42" fmla="*/ 149 w 194"/>
              <a:gd name="T43"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 h="207">
                <a:moveTo>
                  <a:pt x="10" y="126"/>
                </a:moveTo>
                <a:lnTo>
                  <a:pt x="10" y="11"/>
                </a:lnTo>
                <a:lnTo>
                  <a:pt x="171" y="11"/>
                </a:lnTo>
                <a:lnTo>
                  <a:pt x="171" y="126"/>
                </a:lnTo>
                <a:lnTo>
                  <a:pt x="10" y="126"/>
                </a:lnTo>
                <a:close/>
                <a:moveTo>
                  <a:pt x="6" y="130"/>
                </a:moveTo>
                <a:lnTo>
                  <a:pt x="175" y="130"/>
                </a:lnTo>
                <a:lnTo>
                  <a:pt x="175" y="8"/>
                </a:lnTo>
                <a:lnTo>
                  <a:pt x="183" y="0"/>
                </a:lnTo>
                <a:lnTo>
                  <a:pt x="0" y="0"/>
                </a:lnTo>
                <a:lnTo>
                  <a:pt x="0" y="138"/>
                </a:lnTo>
                <a:lnTo>
                  <a:pt x="6" y="130"/>
                </a:lnTo>
                <a:close/>
                <a:moveTo>
                  <a:pt x="171" y="150"/>
                </a:moveTo>
                <a:lnTo>
                  <a:pt x="180" y="150"/>
                </a:lnTo>
                <a:lnTo>
                  <a:pt x="180" y="144"/>
                </a:lnTo>
                <a:lnTo>
                  <a:pt x="171" y="144"/>
                </a:lnTo>
                <a:lnTo>
                  <a:pt x="171" y="150"/>
                </a:lnTo>
                <a:close/>
                <a:moveTo>
                  <a:pt x="149" y="207"/>
                </a:moveTo>
                <a:lnTo>
                  <a:pt x="194" y="207"/>
                </a:lnTo>
                <a:lnTo>
                  <a:pt x="194" y="203"/>
                </a:lnTo>
                <a:lnTo>
                  <a:pt x="149" y="203"/>
                </a:lnTo>
                <a:lnTo>
                  <a:pt x="149" y="207"/>
                </a:lnTo>
                <a:close/>
              </a:path>
            </a:pathLst>
          </a:custGeom>
          <a:solidFill>
            <a:srgbClr val="000000"/>
          </a:solidFill>
          <a:ln w="1588" cmpd="sng">
            <a:solidFill>
              <a:srgbClr val="000000"/>
            </a:solidFill>
            <a:round/>
            <a:headEnd/>
            <a:tailEnd/>
          </a:ln>
        </p:spPr>
        <p:txBody>
          <a:bodyPr/>
          <a:lstStyle/>
          <a:p>
            <a:endParaRPr lang="zh-CN" altLang="en-US"/>
          </a:p>
        </p:txBody>
      </p:sp>
      <p:sp>
        <p:nvSpPr>
          <p:cNvPr id="57448" name="Rectangle 104"/>
          <p:cNvSpPr>
            <a:spLocks noChangeArrowheads="1"/>
          </p:cNvSpPr>
          <p:nvPr/>
        </p:nvSpPr>
        <p:spPr bwMode="auto">
          <a:xfrm>
            <a:off x="6604793" y="4612734"/>
            <a:ext cx="139700"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449" name="Rectangle 105"/>
          <p:cNvSpPr>
            <a:spLocks noChangeArrowheads="1"/>
          </p:cNvSpPr>
          <p:nvPr/>
        </p:nvSpPr>
        <p:spPr bwMode="auto">
          <a:xfrm>
            <a:off x="6676569" y="4611545"/>
            <a:ext cx="945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a:t>F</a:t>
            </a:r>
            <a:endParaRPr lang="zh-CN" altLang="zh-CN" sz="2400">
              <a:latin typeface="Times New Roman" pitchFamily="18" charset="0"/>
            </a:endParaRPr>
          </a:p>
        </p:txBody>
      </p:sp>
      <p:sp>
        <p:nvSpPr>
          <p:cNvPr id="57450" name="未知"/>
          <p:cNvSpPr>
            <a:spLocks/>
          </p:cNvSpPr>
          <p:nvPr/>
        </p:nvSpPr>
        <p:spPr bwMode="auto">
          <a:xfrm>
            <a:off x="2404273" y="2605341"/>
            <a:ext cx="841375" cy="1117997"/>
          </a:xfrm>
          <a:custGeom>
            <a:avLst/>
            <a:gdLst>
              <a:gd name="T0" fmla="*/ 530 w 530"/>
              <a:gd name="T1" fmla="*/ 939 h 939"/>
              <a:gd name="T2" fmla="*/ 530 w 530"/>
              <a:gd name="T3" fmla="*/ 846 h 939"/>
              <a:gd name="T4" fmla="*/ 530 w 530"/>
              <a:gd name="T5" fmla="*/ 0 h 939"/>
              <a:gd name="T6" fmla="*/ 0 w 530"/>
              <a:gd name="T7" fmla="*/ 0 h 939"/>
            </a:gdLst>
            <a:ahLst/>
            <a:cxnLst>
              <a:cxn ang="0">
                <a:pos x="T0" y="T1"/>
              </a:cxn>
              <a:cxn ang="0">
                <a:pos x="T2" y="T3"/>
              </a:cxn>
              <a:cxn ang="0">
                <a:pos x="T4" y="T5"/>
              </a:cxn>
              <a:cxn ang="0">
                <a:pos x="T6" y="T7"/>
              </a:cxn>
            </a:cxnLst>
            <a:rect l="0" t="0" r="r" b="b"/>
            <a:pathLst>
              <a:path w="530" h="939">
                <a:moveTo>
                  <a:pt x="530" y="939"/>
                </a:moveTo>
                <a:lnTo>
                  <a:pt x="530" y="846"/>
                </a:lnTo>
                <a:lnTo>
                  <a:pt x="530" y="0"/>
                </a:lnTo>
                <a:lnTo>
                  <a:pt x="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51" name="Rectangle 107"/>
          <p:cNvSpPr>
            <a:spLocks noChangeArrowheads="1"/>
          </p:cNvSpPr>
          <p:nvPr/>
        </p:nvSpPr>
        <p:spPr bwMode="auto">
          <a:xfrm>
            <a:off x="2974185" y="3066113"/>
            <a:ext cx="542925" cy="1964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452" name="Rectangle 108"/>
          <p:cNvSpPr>
            <a:spLocks noChangeArrowheads="1"/>
          </p:cNvSpPr>
          <p:nvPr/>
        </p:nvSpPr>
        <p:spPr bwMode="auto">
          <a:xfrm>
            <a:off x="3063281" y="3066113"/>
            <a:ext cx="4647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a:t>Port2</a:t>
            </a:r>
            <a:endParaRPr lang="zh-CN" altLang="zh-CN" sz="2400">
              <a:latin typeface="Times New Roman" pitchFamily="18" charset="0"/>
            </a:endParaRPr>
          </a:p>
        </p:txBody>
      </p:sp>
      <p:sp>
        <p:nvSpPr>
          <p:cNvPr id="57453" name="未知"/>
          <p:cNvSpPr>
            <a:spLocks/>
          </p:cNvSpPr>
          <p:nvPr/>
        </p:nvSpPr>
        <p:spPr bwMode="auto">
          <a:xfrm>
            <a:off x="4429918" y="2450559"/>
            <a:ext cx="1141412" cy="310754"/>
          </a:xfrm>
          <a:custGeom>
            <a:avLst/>
            <a:gdLst>
              <a:gd name="T0" fmla="*/ 669 w 719"/>
              <a:gd name="T1" fmla="*/ 261 h 261"/>
              <a:gd name="T2" fmla="*/ 685 w 719"/>
              <a:gd name="T3" fmla="*/ 258 h 261"/>
              <a:gd name="T4" fmla="*/ 698 w 719"/>
              <a:gd name="T5" fmla="*/ 252 h 261"/>
              <a:gd name="T6" fmla="*/ 710 w 719"/>
              <a:gd name="T7" fmla="*/ 241 h 261"/>
              <a:gd name="T8" fmla="*/ 716 w 719"/>
              <a:gd name="T9" fmla="*/ 227 h 261"/>
              <a:gd name="T10" fmla="*/ 719 w 719"/>
              <a:gd name="T11" fmla="*/ 212 h 261"/>
              <a:gd name="T12" fmla="*/ 719 w 719"/>
              <a:gd name="T13" fmla="*/ 49 h 261"/>
              <a:gd name="T14" fmla="*/ 716 w 719"/>
              <a:gd name="T15" fmla="*/ 34 h 261"/>
              <a:gd name="T16" fmla="*/ 710 w 719"/>
              <a:gd name="T17" fmla="*/ 20 h 261"/>
              <a:gd name="T18" fmla="*/ 698 w 719"/>
              <a:gd name="T19" fmla="*/ 10 h 261"/>
              <a:gd name="T20" fmla="*/ 685 w 719"/>
              <a:gd name="T21" fmla="*/ 2 h 261"/>
              <a:gd name="T22" fmla="*/ 669 w 719"/>
              <a:gd name="T23" fmla="*/ 0 h 261"/>
              <a:gd name="T24" fmla="*/ 48 w 719"/>
              <a:gd name="T25" fmla="*/ 0 h 261"/>
              <a:gd name="T26" fmla="*/ 34 w 719"/>
              <a:gd name="T27" fmla="*/ 2 h 261"/>
              <a:gd name="T28" fmla="*/ 19 w 719"/>
              <a:gd name="T29" fmla="*/ 10 h 261"/>
              <a:gd name="T30" fmla="*/ 9 w 719"/>
              <a:gd name="T31" fmla="*/ 20 h 261"/>
              <a:gd name="T32" fmla="*/ 2 w 719"/>
              <a:gd name="T33" fmla="*/ 34 h 261"/>
              <a:gd name="T34" fmla="*/ 0 w 719"/>
              <a:gd name="T35" fmla="*/ 49 h 261"/>
              <a:gd name="T36" fmla="*/ 0 w 719"/>
              <a:gd name="T37" fmla="*/ 212 h 261"/>
              <a:gd name="T38" fmla="*/ 2 w 719"/>
              <a:gd name="T39" fmla="*/ 227 h 261"/>
              <a:gd name="T40" fmla="*/ 9 w 719"/>
              <a:gd name="T41" fmla="*/ 241 h 261"/>
              <a:gd name="T42" fmla="*/ 19 w 719"/>
              <a:gd name="T43" fmla="*/ 252 h 261"/>
              <a:gd name="T44" fmla="*/ 34 w 719"/>
              <a:gd name="T45" fmla="*/ 258 h 261"/>
              <a:gd name="T46" fmla="*/ 48 w 719"/>
              <a:gd name="T47" fmla="*/ 261 h 261"/>
              <a:gd name="T48" fmla="*/ 669 w 719"/>
              <a:gd name="T49"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9" h="261">
                <a:moveTo>
                  <a:pt x="669" y="261"/>
                </a:moveTo>
                <a:lnTo>
                  <a:pt x="685" y="258"/>
                </a:lnTo>
                <a:lnTo>
                  <a:pt x="698" y="252"/>
                </a:lnTo>
                <a:lnTo>
                  <a:pt x="710" y="241"/>
                </a:lnTo>
                <a:lnTo>
                  <a:pt x="716" y="227"/>
                </a:lnTo>
                <a:lnTo>
                  <a:pt x="719" y="212"/>
                </a:lnTo>
                <a:lnTo>
                  <a:pt x="719" y="49"/>
                </a:lnTo>
                <a:lnTo>
                  <a:pt x="716" y="34"/>
                </a:lnTo>
                <a:lnTo>
                  <a:pt x="710" y="20"/>
                </a:lnTo>
                <a:lnTo>
                  <a:pt x="698" y="10"/>
                </a:lnTo>
                <a:lnTo>
                  <a:pt x="685" y="2"/>
                </a:lnTo>
                <a:lnTo>
                  <a:pt x="669" y="0"/>
                </a:lnTo>
                <a:lnTo>
                  <a:pt x="48" y="0"/>
                </a:lnTo>
                <a:lnTo>
                  <a:pt x="34" y="2"/>
                </a:lnTo>
                <a:lnTo>
                  <a:pt x="19" y="10"/>
                </a:lnTo>
                <a:lnTo>
                  <a:pt x="9" y="20"/>
                </a:lnTo>
                <a:lnTo>
                  <a:pt x="2" y="34"/>
                </a:lnTo>
                <a:lnTo>
                  <a:pt x="0" y="49"/>
                </a:lnTo>
                <a:lnTo>
                  <a:pt x="0" y="212"/>
                </a:lnTo>
                <a:lnTo>
                  <a:pt x="2" y="227"/>
                </a:lnTo>
                <a:lnTo>
                  <a:pt x="9" y="241"/>
                </a:lnTo>
                <a:lnTo>
                  <a:pt x="19" y="252"/>
                </a:lnTo>
                <a:lnTo>
                  <a:pt x="34" y="258"/>
                </a:lnTo>
                <a:lnTo>
                  <a:pt x="48" y="261"/>
                </a:lnTo>
                <a:lnTo>
                  <a:pt x="669" y="261"/>
                </a:lnTo>
                <a:close/>
              </a:path>
            </a:pathLst>
          </a:custGeom>
          <a:solidFill>
            <a:srgbClr val="E6E6E6"/>
          </a:solidFill>
          <a:ln w="1588" cmpd="sng">
            <a:solidFill>
              <a:srgbClr val="000000"/>
            </a:solidFill>
            <a:round/>
            <a:headEnd/>
            <a:tailEnd/>
          </a:ln>
        </p:spPr>
        <p:txBody>
          <a:bodyPr/>
          <a:lstStyle/>
          <a:p>
            <a:endParaRPr lang="zh-CN" altLang="en-US"/>
          </a:p>
        </p:txBody>
      </p:sp>
      <p:sp>
        <p:nvSpPr>
          <p:cNvPr id="57454" name="Rectangle 110"/>
          <p:cNvSpPr>
            <a:spLocks noChangeArrowheads="1"/>
          </p:cNvSpPr>
          <p:nvPr/>
        </p:nvSpPr>
        <p:spPr bwMode="auto">
          <a:xfrm>
            <a:off x="4553695" y="2491041"/>
            <a:ext cx="9954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sz="2000" dirty="0">
                <a:latin typeface="微软雅黑" panose="020B0503020204020204" pitchFamily="34" charset="-122"/>
                <a:ea typeface="微软雅黑" panose="020B0503020204020204" pitchFamily="34" charset="-122"/>
              </a:rPr>
              <a:t>交换机 </a:t>
            </a:r>
            <a:r>
              <a:rPr lang="zh-CN" altLang="zh-CN" sz="2000" dirty="0">
                <a:latin typeface="微软雅黑" panose="020B0503020204020204" pitchFamily="34" charset="-122"/>
                <a:ea typeface="微软雅黑" panose="020B0503020204020204" pitchFamily="34" charset="-122"/>
              </a:rPr>
              <a:t>2</a:t>
            </a:r>
            <a:endParaRPr lang="zh-CN" altLang="zh-CN" sz="2400" dirty="0">
              <a:latin typeface="微软雅黑" panose="020B0503020204020204" pitchFamily="34" charset="-122"/>
              <a:ea typeface="微软雅黑" panose="020B0503020204020204" pitchFamily="34" charset="-122"/>
            </a:endParaRPr>
          </a:p>
        </p:txBody>
      </p:sp>
      <p:sp>
        <p:nvSpPr>
          <p:cNvPr id="57455" name="未知"/>
          <p:cNvSpPr>
            <a:spLocks/>
          </p:cNvSpPr>
          <p:nvPr/>
        </p:nvSpPr>
        <p:spPr bwMode="auto">
          <a:xfrm>
            <a:off x="4066380" y="2605340"/>
            <a:ext cx="363538" cy="1226344"/>
          </a:xfrm>
          <a:custGeom>
            <a:avLst/>
            <a:gdLst>
              <a:gd name="T0" fmla="*/ 0 w 229"/>
              <a:gd name="T1" fmla="*/ 1030 h 1030"/>
              <a:gd name="T2" fmla="*/ 0 w 229"/>
              <a:gd name="T3" fmla="*/ 927 h 1030"/>
              <a:gd name="T4" fmla="*/ 0 w 229"/>
              <a:gd name="T5" fmla="*/ 0 h 1030"/>
              <a:gd name="T6" fmla="*/ 229 w 229"/>
              <a:gd name="T7" fmla="*/ 0 h 1030"/>
            </a:gdLst>
            <a:ahLst/>
            <a:cxnLst>
              <a:cxn ang="0">
                <a:pos x="T0" y="T1"/>
              </a:cxn>
              <a:cxn ang="0">
                <a:pos x="T2" y="T3"/>
              </a:cxn>
              <a:cxn ang="0">
                <a:pos x="T4" y="T5"/>
              </a:cxn>
              <a:cxn ang="0">
                <a:pos x="T6" y="T7"/>
              </a:cxn>
            </a:cxnLst>
            <a:rect l="0" t="0" r="r" b="b"/>
            <a:pathLst>
              <a:path w="229" h="1030">
                <a:moveTo>
                  <a:pt x="0" y="1030"/>
                </a:moveTo>
                <a:lnTo>
                  <a:pt x="0" y="927"/>
                </a:lnTo>
                <a:lnTo>
                  <a:pt x="0" y="0"/>
                </a:lnTo>
                <a:lnTo>
                  <a:pt x="229"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56" name="Rectangle 112"/>
          <p:cNvSpPr>
            <a:spLocks noChangeArrowheads="1"/>
          </p:cNvSpPr>
          <p:nvPr/>
        </p:nvSpPr>
        <p:spPr bwMode="auto">
          <a:xfrm>
            <a:off x="3793335" y="3120882"/>
            <a:ext cx="544513" cy="1964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457" name="Rectangle 113"/>
          <p:cNvSpPr>
            <a:spLocks noChangeArrowheads="1"/>
          </p:cNvSpPr>
          <p:nvPr/>
        </p:nvSpPr>
        <p:spPr bwMode="auto">
          <a:xfrm>
            <a:off x="3882431" y="3119691"/>
            <a:ext cx="4647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a:t>Port1</a:t>
            </a:r>
            <a:endParaRPr lang="zh-CN" altLang="zh-CN" sz="2400">
              <a:latin typeface="Times New Roman" pitchFamily="18" charset="0"/>
            </a:endParaRPr>
          </a:p>
        </p:txBody>
      </p:sp>
      <p:sp>
        <p:nvSpPr>
          <p:cNvPr id="57458" name="未知"/>
          <p:cNvSpPr>
            <a:spLocks/>
          </p:cNvSpPr>
          <p:nvPr/>
        </p:nvSpPr>
        <p:spPr bwMode="auto">
          <a:xfrm>
            <a:off x="5571335" y="2605340"/>
            <a:ext cx="612775" cy="1103710"/>
          </a:xfrm>
          <a:custGeom>
            <a:avLst/>
            <a:gdLst>
              <a:gd name="T0" fmla="*/ 386 w 386"/>
              <a:gd name="T1" fmla="*/ 927 h 927"/>
              <a:gd name="T2" fmla="*/ 386 w 386"/>
              <a:gd name="T3" fmla="*/ 834 h 927"/>
              <a:gd name="T4" fmla="*/ 386 w 386"/>
              <a:gd name="T5" fmla="*/ 0 h 927"/>
              <a:gd name="T6" fmla="*/ 0 w 386"/>
              <a:gd name="T7" fmla="*/ 0 h 927"/>
            </a:gdLst>
            <a:ahLst/>
            <a:cxnLst>
              <a:cxn ang="0">
                <a:pos x="T0" y="T1"/>
              </a:cxn>
              <a:cxn ang="0">
                <a:pos x="T2" y="T3"/>
              </a:cxn>
              <a:cxn ang="0">
                <a:pos x="T4" y="T5"/>
              </a:cxn>
              <a:cxn ang="0">
                <a:pos x="T6" y="T7"/>
              </a:cxn>
            </a:cxnLst>
            <a:rect l="0" t="0" r="r" b="b"/>
            <a:pathLst>
              <a:path w="386" h="927">
                <a:moveTo>
                  <a:pt x="386" y="927"/>
                </a:moveTo>
                <a:lnTo>
                  <a:pt x="386" y="834"/>
                </a:lnTo>
                <a:lnTo>
                  <a:pt x="386" y="0"/>
                </a:lnTo>
                <a:lnTo>
                  <a:pt x="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59" name="Rectangle 115"/>
          <p:cNvSpPr>
            <a:spLocks noChangeArrowheads="1"/>
          </p:cNvSpPr>
          <p:nvPr/>
        </p:nvSpPr>
        <p:spPr bwMode="auto">
          <a:xfrm>
            <a:off x="5911060" y="3060159"/>
            <a:ext cx="544513" cy="1964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460" name="Rectangle 116"/>
          <p:cNvSpPr>
            <a:spLocks noChangeArrowheads="1"/>
          </p:cNvSpPr>
          <p:nvPr/>
        </p:nvSpPr>
        <p:spPr bwMode="auto">
          <a:xfrm>
            <a:off x="6000155" y="3058969"/>
            <a:ext cx="4647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600" b="1"/>
              <a:t>Port2</a:t>
            </a:r>
            <a:endParaRPr lang="zh-CN" altLang="zh-CN" sz="2400">
              <a:latin typeface="Times New Roman" pitchFamily="18" charset="0"/>
            </a:endParaRPr>
          </a:p>
        </p:txBody>
      </p:sp>
      <p:sp>
        <p:nvSpPr>
          <p:cNvPr id="117" name="Rectangle 2"/>
          <p:cNvSpPr txBox="1">
            <a:spLocks noChangeArrowheads="1"/>
          </p:cNvSpPr>
          <p:nvPr/>
        </p:nvSpPr>
        <p:spPr>
          <a:xfrm>
            <a:off x="928662" y="195486"/>
            <a:ext cx="4865092"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反向学习算法 </a:t>
            </a:r>
            <a:r>
              <a:rPr lang="en-US" altLang="zh-CN" sz="2400" b="1" dirty="0">
                <a:latin typeface="微软雅黑" pitchFamily="34" charset="-122"/>
                <a:ea typeface="微软雅黑" pitchFamily="34" charset="-122"/>
                <a:cs typeface="+mj-cs"/>
              </a:rPr>
              <a:t>— </a:t>
            </a:r>
            <a:r>
              <a:rPr lang="zh-CN" altLang="en-US" sz="2400" b="1" dirty="0">
                <a:latin typeface="微软雅黑" pitchFamily="34" charset="-122"/>
                <a:ea typeface="微软雅黑" pitchFamily="34" charset="-122"/>
                <a:cs typeface="+mj-cs"/>
              </a:rPr>
              <a:t>举例</a:t>
            </a:r>
            <a:endPar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14690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928662" y="191144"/>
            <a:ext cx="4857784" cy="461665"/>
          </a:xfrm>
        </p:spPr>
        <p:txBody>
          <a:bodyPr/>
          <a:lstStyle/>
          <a:p>
            <a:r>
              <a:rPr lang="zh-CN" altLang="en-US" dirty="0"/>
              <a:t>生成树算法</a:t>
            </a:r>
          </a:p>
        </p:txBody>
      </p:sp>
      <p:sp>
        <p:nvSpPr>
          <p:cNvPr id="58371" name="Rectangle 3"/>
          <p:cNvSpPr>
            <a:spLocks noGrp="1" noChangeArrowheads="1"/>
          </p:cNvSpPr>
          <p:nvPr>
            <p:ph type="body" idx="1"/>
          </p:nvPr>
        </p:nvSpPr>
        <p:spPr>
          <a:xfrm>
            <a:off x="214282" y="1071552"/>
            <a:ext cx="6643734" cy="3522675"/>
          </a:xfrm>
        </p:spPr>
        <p:txBody>
          <a:bodyPr/>
          <a:lstStyle/>
          <a:p>
            <a:r>
              <a:rPr lang="zh-CN" altLang="en-US" dirty="0"/>
              <a:t>将在下一节课讲述</a:t>
            </a:r>
          </a:p>
        </p:txBody>
      </p:sp>
    </p:spTree>
    <p:extLst>
      <p:ext uri="{BB962C8B-B14F-4D97-AF65-F5344CB8AC3E}">
        <p14:creationId xmlns:p14="http://schemas.microsoft.com/office/powerpoint/2010/main" val="47474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928662" y="191144"/>
            <a:ext cx="4857784" cy="461665"/>
          </a:xfrm>
        </p:spPr>
        <p:txBody>
          <a:bodyPr/>
          <a:lstStyle/>
          <a:p>
            <a:r>
              <a:rPr lang="zh-CN" altLang="en-US" dirty="0"/>
              <a:t>实验注意事项</a:t>
            </a:r>
          </a:p>
        </p:txBody>
      </p:sp>
      <p:sp>
        <p:nvSpPr>
          <p:cNvPr id="59395" name="Rectangle 3"/>
          <p:cNvSpPr>
            <a:spLocks noGrp="1" noChangeArrowheads="1"/>
          </p:cNvSpPr>
          <p:nvPr>
            <p:ph type="body" idx="1"/>
          </p:nvPr>
        </p:nvSpPr>
        <p:spPr>
          <a:xfrm>
            <a:off x="214282" y="1071552"/>
            <a:ext cx="6500858" cy="3522675"/>
          </a:xfrm>
        </p:spPr>
        <p:txBody>
          <a:bodyPr>
            <a:normAutofit/>
          </a:bodyPr>
          <a:lstStyle/>
          <a:p>
            <a:r>
              <a:rPr lang="zh-CN" altLang="en-US" dirty="0"/>
              <a:t>实验前一定要作好预习题，熟悉整个实验过程</a:t>
            </a:r>
          </a:p>
          <a:p>
            <a:endParaRPr lang="zh-CN" altLang="en-US" dirty="0"/>
          </a:p>
          <a:p>
            <a:r>
              <a:rPr lang="zh-CN" altLang="en-US" dirty="0"/>
              <a:t>故障诊断：</a:t>
            </a:r>
          </a:p>
          <a:p>
            <a:pPr marL="684000" lvl="1"/>
            <a:r>
              <a:rPr lang="zh-CN" altLang="en-US" dirty="0"/>
              <a:t>检查接线是否正确</a:t>
            </a:r>
            <a:r>
              <a:rPr lang="en-US" altLang="zh-CN" dirty="0"/>
              <a:t>(</a:t>
            </a:r>
            <a:r>
              <a:rPr lang="zh-CN" altLang="en-US" dirty="0">
                <a:solidFill>
                  <a:srgbClr val="FF0000"/>
                </a:solidFill>
              </a:rPr>
              <a:t>实际设备</a:t>
            </a:r>
            <a:r>
              <a:rPr lang="en-US" altLang="zh-CN" dirty="0"/>
              <a:t>)</a:t>
            </a:r>
          </a:p>
          <a:p>
            <a:pPr marL="684000" lvl="1"/>
            <a:r>
              <a:rPr lang="zh-CN" altLang="en-US" dirty="0"/>
              <a:t>检查指示灯是否亮（</a:t>
            </a:r>
            <a:r>
              <a:rPr lang="en-US" dirty="0"/>
              <a:t>PC</a:t>
            </a:r>
            <a:r>
              <a:rPr lang="zh-CN" altLang="en-US" dirty="0"/>
              <a:t>机网卡灯，交换机的端口灯）（</a:t>
            </a:r>
            <a:r>
              <a:rPr lang="zh-CN" altLang="en-US" dirty="0">
                <a:solidFill>
                  <a:srgbClr val="FF0000"/>
                </a:solidFill>
              </a:rPr>
              <a:t>实际设备</a:t>
            </a:r>
            <a:r>
              <a:rPr lang="zh-CN" altLang="en-US" dirty="0"/>
              <a:t>）</a:t>
            </a:r>
            <a:endParaRPr lang="en-US" altLang="zh-CN" dirty="0"/>
          </a:p>
          <a:p>
            <a:pPr marL="684000" lvl="1"/>
            <a:r>
              <a:rPr lang="zh-CN" altLang="en-US" dirty="0"/>
              <a:t>检查配置是否正确（</a:t>
            </a:r>
            <a:r>
              <a:rPr lang="en-US" dirty="0"/>
              <a:t>PC</a:t>
            </a:r>
            <a:r>
              <a:rPr lang="zh-CN" altLang="en-US" dirty="0"/>
              <a:t>机：</a:t>
            </a:r>
            <a:r>
              <a:rPr lang="en-US" dirty="0" err="1"/>
              <a:t>ipconfig</a:t>
            </a:r>
            <a:r>
              <a:rPr lang="en-US" dirty="0"/>
              <a:t>, </a:t>
            </a:r>
            <a:r>
              <a:rPr lang="zh-CN" altLang="en-US" dirty="0"/>
              <a:t>交换机：</a:t>
            </a:r>
            <a:r>
              <a:rPr lang="en-US" dirty="0"/>
              <a:t>display</a:t>
            </a:r>
            <a:r>
              <a:rPr lang="zh-CN" altLang="en-US" dirty="0"/>
              <a:t>）（</a:t>
            </a:r>
            <a:r>
              <a:rPr lang="zh-CN" altLang="en-US" dirty="0">
                <a:solidFill>
                  <a:srgbClr val="FF0000"/>
                </a:solidFill>
              </a:rPr>
              <a:t>实际设备和虚拟设备</a:t>
            </a:r>
            <a:r>
              <a:rPr lang="zh-CN" altLang="en-US" dirty="0"/>
              <a:t>）</a:t>
            </a:r>
          </a:p>
        </p:txBody>
      </p:sp>
    </p:spTree>
    <p:extLst>
      <p:ext uri="{BB962C8B-B14F-4D97-AF65-F5344CB8AC3E}">
        <p14:creationId xmlns:p14="http://schemas.microsoft.com/office/powerpoint/2010/main" val="171158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27584" y="191144"/>
            <a:ext cx="4872046" cy="461665"/>
          </a:xfrm>
        </p:spPr>
        <p:txBody>
          <a:bodyPr/>
          <a:lstStyle/>
          <a:p>
            <a:r>
              <a:rPr lang="zh-CN" altLang="en-US" dirty="0"/>
              <a:t>交换机软件结构</a:t>
            </a:r>
          </a:p>
        </p:txBody>
      </p:sp>
      <p:sp>
        <p:nvSpPr>
          <p:cNvPr id="7177" name="Text Box 9"/>
          <p:cNvSpPr txBox="1">
            <a:spLocks noChangeArrowheads="1"/>
          </p:cNvSpPr>
          <p:nvPr/>
        </p:nvSpPr>
        <p:spPr bwMode="auto">
          <a:xfrm>
            <a:off x="214283" y="1071552"/>
            <a:ext cx="19775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000" dirty="0">
                <a:latin typeface="微软雅黑" panose="020B0503020204020204" pitchFamily="34" charset="-122"/>
                <a:ea typeface="微软雅黑" panose="020B0503020204020204" pitchFamily="34" charset="-122"/>
              </a:rPr>
              <a:t>两部分组成：</a:t>
            </a:r>
          </a:p>
        </p:txBody>
      </p:sp>
      <p:grpSp>
        <p:nvGrpSpPr>
          <p:cNvPr id="16" name="Group 3"/>
          <p:cNvGrpSpPr>
            <a:grpSpLocks/>
          </p:cNvGrpSpPr>
          <p:nvPr/>
        </p:nvGrpSpPr>
        <p:grpSpPr bwMode="auto">
          <a:xfrm>
            <a:off x="29509" y="2877137"/>
            <a:ext cx="5544616" cy="1278345"/>
            <a:chOff x="0" y="0"/>
            <a:chExt cx="1776" cy="576"/>
          </a:xfrm>
        </p:grpSpPr>
        <p:sp>
          <p:nvSpPr>
            <p:cNvPr id="17" name="Oval 4"/>
            <p:cNvSpPr>
              <a:spLocks noChangeArrowheads="1"/>
            </p:cNvSpPr>
            <p:nvPr/>
          </p:nvSpPr>
          <p:spPr bwMode="auto">
            <a:xfrm>
              <a:off x="0" y="96"/>
              <a:ext cx="1488" cy="480"/>
            </a:xfrm>
            <a:prstGeom prst="ellipse">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5"/>
            <p:cNvSpPr>
              <a:spLocks noChangeArrowheads="1"/>
            </p:cNvSpPr>
            <p:nvPr/>
          </p:nvSpPr>
          <p:spPr bwMode="auto">
            <a:xfrm>
              <a:off x="528" y="0"/>
              <a:ext cx="1248" cy="477"/>
            </a:xfrm>
            <a:prstGeom prst="can">
              <a:avLst>
                <a:gd name="adj" fmla="val 50000"/>
              </a:avLst>
            </a:prstGeom>
            <a:gradFill rotWithShape="0">
              <a:gsLst>
                <a:gs pos="0">
                  <a:srgbClr val="0099CC">
                    <a:gamma/>
                    <a:shade val="46275"/>
                    <a:invGamma/>
                  </a:srgbClr>
                </a:gs>
                <a:gs pos="50000">
                  <a:srgbClr val="0099CC"/>
                </a:gs>
                <a:gs pos="100000">
                  <a:srgbClr val="0099CC">
                    <a:gamma/>
                    <a:shade val="46275"/>
                    <a:invGamma/>
                  </a:srgbClr>
                </a:gs>
              </a:gsLst>
              <a:lin ang="0" scaled="1"/>
            </a:gradFill>
            <a:ln w="9525" cmpd="sng">
              <a:solidFill>
                <a:srgbClr val="66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 name="AutoShape 6"/>
          <p:cNvSpPr>
            <a:spLocks noChangeArrowheads="1"/>
          </p:cNvSpPr>
          <p:nvPr/>
        </p:nvSpPr>
        <p:spPr bwMode="auto">
          <a:xfrm>
            <a:off x="1947581" y="1666345"/>
            <a:ext cx="3267361" cy="865188"/>
          </a:xfrm>
          <a:prstGeom prst="can">
            <a:avLst>
              <a:gd name="adj" fmla="val 50000"/>
            </a:avLst>
          </a:prstGeom>
          <a:solidFill>
            <a:srgbClr val="FFFF66"/>
          </a:solidFill>
          <a:ln w="9525" cmpd="sng">
            <a:solidFill>
              <a:srgbClr val="66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7"/>
          <p:cNvSpPr txBox="1">
            <a:spLocks noChangeArrowheads="1"/>
          </p:cNvSpPr>
          <p:nvPr/>
        </p:nvSpPr>
        <p:spPr bwMode="auto">
          <a:xfrm>
            <a:off x="2094491" y="1720988"/>
            <a:ext cx="312045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000" b="1" dirty="0">
                <a:latin typeface="微软雅黑" panose="020B0503020204020204" pitchFamily="34" charset="-122"/>
                <a:ea typeface="微软雅黑" panose="020B0503020204020204" pitchFamily="34" charset="-122"/>
              </a:rPr>
              <a:t>交换机初始化、操作系统引导程序 BootRom</a:t>
            </a:r>
          </a:p>
        </p:txBody>
      </p:sp>
      <p:sp>
        <p:nvSpPr>
          <p:cNvPr id="21" name="Text Box 8"/>
          <p:cNvSpPr txBox="1">
            <a:spLocks noChangeArrowheads="1"/>
          </p:cNvSpPr>
          <p:nvPr/>
        </p:nvSpPr>
        <p:spPr bwMode="auto">
          <a:xfrm>
            <a:off x="2171738" y="3081697"/>
            <a:ext cx="30432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latin typeface="微软雅黑" panose="020B0503020204020204" pitchFamily="34" charset="-122"/>
                <a:ea typeface="微软雅黑" panose="020B0503020204020204" pitchFamily="34" charset="-122"/>
              </a:rPr>
              <a:t>Comware</a:t>
            </a:r>
            <a:r>
              <a:rPr lang="zh-CN" altLang="zh-CN" sz="2000" b="1" dirty="0">
                <a:latin typeface="微软雅黑" panose="020B0503020204020204" pitchFamily="34" charset="-122"/>
                <a:ea typeface="微软雅黑" panose="020B0503020204020204" pitchFamily="34" charset="-122"/>
              </a:rPr>
              <a:t>操作系统</a:t>
            </a:r>
            <a:r>
              <a:rPr lang="zh-CN" altLang="en-US" sz="2000" b="1" dirty="0">
                <a:latin typeface="微软雅黑" panose="020B0503020204020204" pitchFamily="34" charset="-122"/>
                <a:ea typeface="微软雅黑" panose="020B0503020204020204" pitchFamily="34" charset="-122"/>
              </a:rPr>
              <a:t>平</a:t>
            </a:r>
            <a:r>
              <a:rPr lang="zh-CN" altLang="zh-CN" sz="2000" b="1" dirty="0">
                <a:latin typeface="微软雅黑" panose="020B0503020204020204" pitchFamily="34" charset="-122"/>
                <a:ea typeface="微软雅黑" panose="020B0503020204020204" pitchFamily="34" charset="-122"/>
              </a:rPr>
              <a:t>台</a:t>
            </a:r>
          </a:p>
        </p:txBody>
      </p:sp>
    </p:spTree>
    <p:extLst>
      <p:ext uri="{BB962C8B-B14F-4D97-AF65-F5344CB8AC3E}">
        <p14:creationId xmlns:p14="http://schemas.microsoft.com/office/powerpoint/2010/main" val="398501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27584" y="191144"/>
            <a:ext cx="4872046" cy="461665"/>
          </a:xfrm>
        </p:spPr>
        <p:txBody>
          <a:bodyPr/>
          <a:lstStyle/>
          <a:p>
            <a:r>
              <a:rPr lang="zh-CN" altLang="en-US" dirty="0"/>
              <a:t>交换机性能指标</a:t>
            </a:r>
          </a:p>
        </p:txBody>
      </p:sp>
      <p:sp>
        <p:nvSpPr>
          <p:cNvPr id="8195" name="Text Box 3"/>
          <p:cNvSpPr txBox="1">
            <a:spLocks noGrp="1" noChangeArrowheads="1"/>
          </p:cNvSpPr>
          <p:nvPr>
            <p:ph type="body" idx="1"/>
          </p:nvPr>
        </p:nvSpPr>
        <p:spPr>
          <a:xfrm>
            <a:off x="214282" y="1071552"/>
            <a:ext cx="6643734" cy="3314068"/>
          </a:xfrm>
          <a:noFill/>
          <a:ln/>
        </p:spPr>
        <p:txBody>
          <a:bodyPr>
            <a:normAutofit/>
          </a:bodyPr>
          <a:lstStyle/>
          <a:p>
            <a:r>
              <a:rPr lang="zh-CN" altLang="en-US" sz="1800" dirty="0"/>
              <a:t> 规格特性</a:t>
            </a:r>
          </a:p>
          <a:p>
            <a:pPr lvl="1"/>
            <a:r>
              <a:rPr lang="zh-CN" altLang="en-US" sz="1800" dirty="0"/>
              <a:t> 端口数量，可扩展接口模块种类、支持网线类型、输入电压、功耗、外形尺寸等</a:t>
            </a:r>
          </a:p>
          <a:p>
            <a:pPr lvl="1"/>
            <a:endParaRPr lang="zh-CN" altLang="en-US" sz="1800" dirty="0"/>
          </a:p>
          <a:p>
            <a:r>
              <a:rPr lang="zh-CN" altLang="en-US" sz="1800" dirty="0"/>
              <a:t> 业务特性</a:t>
            </a:r>
          </a:p>
          <a:p>
            <a:pPr lvl="1"/>
            <a:r>
              <a:rPr lang="zh-CN" altLang="en-US" sz="1800" dirty="0"/>
              <a:t> 二层转发能力、</a:t>
            </a:r>
            <a:r>
              <a:rPr lang="en-US" sz="1800" dirty="0"/>
              <a:t>VLAN</a:t>
            </a:r>
            <a:r>
              <a:rPr lang="zh-CN" altLang="en-US" sz="1800" dirty="0"/>
              <a:t>、组播技术、生成树协议、端口汇聚、</a:t>
            </a:r>
            <a:r>
              <a:rPr lang="en-US" sz="1800" dirty="0"/>
              <a:t>MAC</a:t>
            </a:r>
            <a:r>
              <a:rPr lang="zh-CN" altLang="en-US" sz="1800" dirty="0"/>
              <a:t>地址表大小、服务质量（</a:t>
            </a:r>
            <a:r>
              <a:rPr lang="en-US" sz="1800" dirty="0" err="1"/>
              <a:t>QoS</a:t>
            </a:r>
            <a:r>
              <a:rPr lang="zh-CN" altLang="en-US" sz="1800" dirty="0"/>
              <a:t>）等</a:t>
            </a:r>
          </a:p>
        </p:txBody>
      </p:sp>
      <p:sp>
        <p:nvSpPr>
          <p:cNvPr id="8196" name="Text Box 4"/>
          <p:cNvSpPr txBox="1">
            <a:spLocks noChangeArrowheads="1"/>
          </p:cNvSpPr>
          <p:nvPr/>
        </p:nvSpPr>
        <p:spPr bwMode="auto">
          <a:xfrm>
            <a:off x="214282" y="3723878"/>
            <a:ext cx="6429420" cy="646331"/>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dirty="0">
                <a:latin typeface="微软雅黑" panose="020B0503020204020204" pitchFamily="34" charset="-122"/>
                <a:ea typeface="微软雅黑" panose="020B0503020204020204" pitchFamily="34" charset="-122"/>
              </a:rPr>
              <a:t>欲知具体</a:t>
            </a:r>
            <a:r>
              <a:rPr lang="en-US" dirty="0">
                <a:latin typeface="微软雅黑" panose="020B0503020204020204" pitchFamily="34" charset="-122"/>
                <a:ea typeface="微软雅黑" panose="020B0503020204020204" pitchFamily="34" charset="-122"/>
              </a:rPr>
              <a:t>H3C</a:t>
            </a:r>
            <a:r>
              <a:rPr lang="zh-CN" dirty="0">
                <a:latin typeface="微软雅黑" panose="020B0503020204020204" pitchFamily="34" charset="-122"/>
                <a:ea typeface="微软雅黑" panose="020B0503020204020204" pitchFamily="34" charset="-122"/>
              </a:rPr>
              <a:t>交换机性能指标，请参见：</a:t>
            </a:r>
            <a:r>
              <a:rPr lang="en-US" dirty="0">
                <a:latin typeface="微软雅黑" panose="020B0503020204020204" pitchFamily="34" charset="-122"/>
                <a:ea typeface="微软雅黑" panose="020B0503020204020204" pitchFamily="34" charset="-122"/>
              </a:rPr>
              <a:t>http://www.h3c.com.cn </a:t>
            </a:r>
          </a:p>
        </p:txBody>
      </p:sp>
    </p:spTree>
    <p:extLst>
      <p:ext uri="{BB962C8B-B14F-4D97-AF65-F5344CB8AC3E}">
        <p14:creationId xmlns:p14="http://schemas.microsoft.com/office/powerpoint/2010/main" val="3610944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27584" y="195488"/>
            <a:ext cx="4176464" cy="461665"/>
          </a:xfrm>
        </p:spPr>
        <p:txBody>
          <a:bodyPr/>
          <a:lstStyle/>
          <a:p>
            <a:r>
              <a:rPr lang="zh-CN" altLang="en-US" dirty="0"/>
              <a:t>交换机的分类</a:t>
            </a:r>
          </a:p>
        </p:txBody>
      </p:sp>
      <p:sp>
        <p:nvSpPr>
          <p:cNvPr id="9219" name="Rectangle 3"/>
          <p:cNvSpPr>
            <a:spLocks noGrp="1" noChangeArrowheads="1"/>
          </p:cNvSpPr>
          <p:nvPr>
            <p:ph type="body" idx="1"/>
          </p:nvPr>
        </p:nvSpPr>
        <p:spPr>
          <a:xfrm>
            <a:off x="214282" y="1071551"/>
            <a:ext cx="6643734" cy="3282565"/>
          </a:xfrm>
        </p:spPr>
        <p:txBody>
          <a:bodyPr>
            <a:normAutofit/>
          </a:bodyPr>
          <a:lstStyle/>
          <a:p>
            <a:r>
              <a:rPr lang="zh-CN" altLang="en-US" sz="1800" dirty="0"/>
              <a:t>根据在网络中所处的位置</a:t>
            </a:r>
          </a:p>
          <a:p>
            <a:pPr marL="684000" lvl="1"/>
            <a:r>
              <a:rPr lang="zh-CN" altLang="en-US" sz="1800" dirty="0"/>
              <a:t>接入层交换机</a:t>
            </a:r>
            <a:endParaRPr lang="en-US" altLang="zh-CN" sz="1800" dirty="0"/>
          </a:p>
          <a:p>
            <a:pPr marL="684000" lvl="1"/>
            <a:r>
              <a:rPr lang="zh-CN" altLang="en-US" sz="1800" dirty="0"/>
              <a:t>汇聚层交换机</a:t>
            </a:r>
            <a:endParaRPr lang="en-US" altLang="zh-CN" sz="1800" dirty="0"/>
          </a:p>
          <a:p>
            <a:pPr marL="684000" lvl="1"/>
            <a:r>
              <a:rPr lang="zh-CN" altLang="en-US" sz="1800" dirty="0"/>
              <a:t>核心层交换机</a:t>
            </a:r>
          </a:p>
          <a:p>
            <a:endParaRPr lang="zh-CN" altLang="en-US" sz="1800" dirty="0"/>
          </a:p>
          <a:p>
            <a:r>
              <a:rPr lang="zh-CN" altLang="en-US" sz="1800" dirty="0"/>
              <a:t>根据所提供的功能</a:t>
            </a:r>
          </a:p>
          <a:p>
            <a:pPr marL="684000" lvl="1"/>
            <a:r>
              <a:rPr lang="zh-CN" altLang="en-US" sz="1800" dirty="0"/>
              <a:t>三层交换机（又称路由交换机）</a:t>
            </a:r>
            <a:endParaRPr lang="en-US" altLang="zh-CN" sz="1800" dirty="0"/>
          </a:p>
          <a:p>
            <a:pPr marL="684000" lvl="1"/>
            <a:r>
              <a:rPr lang="zh-CN" altLang="en-US" sz="1800" dirty="0"/>
              <a:t>二层交换机</a:t>
            </a:r>
          </a:p>
        </p:txBody>
      </p:sp>
    </p:spTree>
    <p:extLst>
      <p:ext uri="{BB962C8B-B14F-4D97-AF65-F5344CB8AC3E}">
        <p14:creationId xmlns:p14="http://schemas.microsoft.com/office/powerpoint/2010/main" val="3219584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27584" y="191144"/>
            <a:ext cx="4872046" cy="461665"/>
          </a:xfrm>
        </p:spPr>
        <p:txBody>
          <a:bodyPr/>
          <a:lstStyle/>
          <a:p>
            <a:r>
              <a:rPr lang="zh-CN" altLang="en-US" dirty="0"/>
              <a:t>工程实例</a:t>
            </a:r>
          </a:p>
        </p:txBody>
      </p:sp>
      <p:pic>
        <p:nvPicPr>
          <p:cNvPr id="4099" name="Picture 3" descr="C:\Users\user\Pictures\图片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1142990"/>
            <a:ext cx="6606348" cy="328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885468"/>
      </p:ext>
    </p:extLst>
  </p:cSld>
  <p:clrMapOvr>
    <a:masterClrMapping/>
  </p:clrMapOvr>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mpd="sng">
          <a:solidFill>
            <a:srgbClr val="00FF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wrap="none" anchor="ctr">
        <a:spAutoFit/>
      </a:bodyPr>
      <a:lstStyle>
        <a:defPPr fontAlgn="base">
          <a:spcBef>
            <a:spcPct val="0"/>
          </a:spcBef>
          <a:spcAft>
            <a:spcPct val="0"/>
          </a:spcAft>
          <a:defRPr smtClean="0">
            <a:solidFill>
              <a:prstClr val="black"/>
            </a:solidFill>
            <a:latin typeface="Arial" pitchFamily="34" charset="0"/>
          </a:defRPr>
        </a:defPPr>
      </a:lstStyle>
    </a:sp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1456</TotalTime>
  <Words>4035</Words>
  <Application>Microsoft Office PowerPoint</Application>
  <PresentationFormat>全屏显示(16:9)</PresentationFormat>
  <Paragraphs>427</Paragraphs>
  <Slides>57</Slides>
  <Notes>4</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0</vt:i4>
      </vt:variant>
      <vt:variant>
        <vt:lpstr>幻灯片标题</vt:lpstr>
      </vt:variant>
      <vt:variant>
        <vt:i4>57</vt:i4>
      </vt:variant>
    </vt:vector>
  </HeadingPairs>
  <TitlesOfParts>
    <vt:vector size="67" baseType="lpstr">
      <vt:lpstr>Monotype Sorts</vt:lpstr>
      <vt:lpstr>宋体</vt:lpstr>
      <vt:lpstr>微软雅黑</vt:lpstr>
      <vt:lpstr>Arial</vt:lpstr>
      <vt:lpstr>Calibri</vt:lpstr>
      <vt:lpstr>Garamond</vt:lpstr>
      <vt:lpstr>Times New Roman</vt:lpstr>
      <vt:lpstr>Wingdings</vt:lpstr>
      <vt:lpstr>1_自定义设计方案</vt:lpstr>
      <vt:lpstr>自定义设计方案</vt:lpstr>
      <vt:lpstr>第二讲</vt:lpstr>
      <vt:lpstr>登录交换机与网络操作系统Comware基本使用</vt:lpstr>
      <vt:lpstr>交换机介绍</vt:lpstr>
      <vt:lpstr>交换机硬件结构</vt:lpstr>
      <vt:lpstr>PowerPoint 演示文稿</vt:lpstr>
      <vt:lpstr>交换机软件结构</vt:lpstr>
      <vt:lpstr>交换机性能指标</vt:lpstr>
      <vt:lpstr>交换机的分类</vt:lpstr>
      <vt:lpstr>工程实例</vt:lpstr>
      <vt:lpstr>H3C 系列以太网交换机产品</vt:lpstr>
      <vt:lpstr>H3C 系列以太网交换机产品（园区）</vt:lpstr>
      <vt:lpstr>H3C 系列以太网交换机产品（数据中心）</vt:lpstr>
      <vt:lpstr>H3C 系列以太网交换机产品（续）</vt:lpstr>
      <vt:lpstr>实验设备介绍</vt:lpstr>
      <vt:lpstr>现实设备介绍（实验平台1-8组和15-16组）</vt:lpstr>
      <vt:lpstr>现实设备介绍（实验平台9-14组）</vt:lpstr>
      <vt:lpstr>实验平台组成 — 其它设备</vt:lpstr>
      <vt:lpstr>实验平台组成 — 照片</vt:lpstr>
      <vt:lpstr>实验平台组成 — 照片</vt:lpstr>
      <vt:lpstr>配线架面板 </vt:lpstr>
      <vt:lpstr>H3C S3600V2系列交换机</vt:lpstr>
      <vt:lpstr>H3C S5820V2系列交换机（模拟器中使用）</vt:lpstr>
      <vt:lpstr>MSR3600多业务路由器（实际设备和模拟器）</vt:lpstr>
      <vt:lpstr>MSR2600多业务路由器</vt:lpstr>
      <vt:lpstr>华三云实验室（模拟器）</vt:lpstr>
      <vt:lpstr>登录交换机</vt:lpstr>
      <vt:lpstr>通过Console口登录交换机</vt:lpstr>
      <vt:lpstr>Console电缆连接图</vt:lpstr>
      <vt:lpstr>通过Console口登录交换机（续）</vt:lpstr>
      <vt:lpstr>通过Console口登录交换机（续）</vt:lpstr>
      <vt:lpstr>通过Console口登录交换机（续）</vt:lpstr>
      <vt:lpstr>使用Telnet登录交换机</vt:lpstr>
      <vt:lpstr>使用Telnet登录交换机（续）</vt:lpstr>
      <vt:lpstr>使用Telnet登录交换机（配置）</vt:lpstr>
      <vt:lpstr>使用Telnet登录交换机（续）</vt:lpstr>
      <vt:lpstr>Comware网络操作系统基本使用</vt:lpstr>
      <vt:lpstr>PowerPoint 演示文稿</vt:lpstr>
      <vt:lpstr>PowerPoint 演示文稿</vt:lpstr>
      <vt:lpstr>Comware简介—软件平台结构</vt:lpstr>
      <vt:lpstr>Comware的配置视图</vt:lpstr>
      <vt:lpstr>Comware的常用命令</vt:lpstr>
      <vt:lpstr>Comware的常用命令（续）</vt:lpstr>
      <vt:lpstr>Comware的常用命令（续）— 最常用</vt:lpstr>
      <vt:lpstr>命令行技巧 — ？的用法</vt:lpstr>
      <vt:lpstr>命令行技巧 — ？的用法（续）</vt:lpstr>
      <vt:lpstr>命令行技巧 — 不完整关键字</vt:lpstr>
      <vt:lpstr>命令行技巧 — 历史命令</vt:lpstr>
      <vt:lpstr>命令行技巧 — 错误信息</vt:lpstr>
      <vt:lpstr>命令行技巧 — 屏幕显示</vt:lpstr>
      <vt:lpstr>附录：交换机工作原理</vt:lpstr>
      <vt:lpstr>转发算法 (Forwarding Algorithm)</vt:lpstr>
      <vt:lpstr>转发算法 (续)</vt:lpstr>
      <vt:lpstr>反向学习算法 (Backward Learning Algorithm)</vt:lpstr>
      <vt:lpstr>反向学习算法 (续)</vt:lpstr>
      <vt:lpstr>PowerPoint 演示文稿</vt:lpstr>
      <vt:lpstr>生成树算法</vt:lpstr>
      <vt:lpstr>实验注意事项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bhc</dc:creator>
  <cp:lastModifiedBy>hui</cp:lastModifiedBy>
  <cp:revision>142</cp:revision>
  <dcterms:created xsi:type="dcterms:W3CDTF">2014-11-27T01:06:51Z</dcterms:created>
  <dcterms:modified xsi:type="dcterms:W3CDTF">2020-09-23T11:26:18Z</dcterms:modified>
</cp:coreProperties>
</file>